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4198600" cy="20104100"/>
  <p:notesSz cx="14198600" cy="2010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72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5371" y="6232271"/>
            <a:ext cx="12074208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30742" y="11258296"/>
            <a:ext cx="994346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0247" y="4623943"/>
            <a:ext cx="6179153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315549" y="4623943"/>
            <a:ext cx="6179153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48334" y="130017"/>
            <a:ext cx="1557996" cy="102971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772476"/>
            <a:ext cx="14205585" cy="12065"/>
          </a:xfrm>
          <a:custGeom>
            <a:avLst/>
            <a:gdLst/>
            <a:ahLst/>
            <a:cxnLst/>
            <a:rect l="l" t="t" r="r" b="b"/>
            <a:pathLst>
              <a:path w="14205585" h="12064">
                <a:moveTo>
                  <a:pt x="14205234" y="11937"/>
                </a:moveTo>
                <a:lnTo>
                  <a:pt x="0" y="11937"/>
                </a:lnTo>
                <a:lnTo>
                  <a:pt x="0" y="0"/>
                </a:lnTo>
                <a:lnTo>
                  <a:pt x="14205234" y="0"/>
                </a:lnTo>
                <a:lnTo>
                  <a:pt x="14205234" y="11937"/>
                </a:lnTo>
                <a:close/>
              </a:path>
            </a:pathLst>
          </a:custGeom>
          <a:solidFill>
            <a:srgbClr val="7375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82790" y="9148969"/>
            <a:ext cx="6723380" cy="356870"/>
          </a:xfrm>
          <a:custGeom>
            <a:avLst/>
            <a:gdLst/>
            <a:ahLst/>
            <a:cxnLst/>
            <a:rect l="l" t="t" r="r" b="b"/>
            <a:pathLst>
              <a:path w="6723380" h="356870">
                <a:moveTo>
                  <a:pt x="6722949" y="356698"/>
                </a:moveTo>
                <a:lnTo>
                  <a:pt x="0" y="356698"/>
                </a:lnTo>
                <a:lnTo>
                  <a:pt x="0" y="0"/>
                </a:lnTo>
                <a:lnTo>
                  <a:pt x="6722949" y="0"/>
                </a:lnTo>
                <a:lnTo>
                  <a:pt x="6722949" y="356698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26067" y="11249760"/>
            <a:ext cx="777240" cy="758190"/>
          </a:xfrm>
          <a:custGeom>
            <a:avLst/>
            <a:gdLst/>
            <a:ahLst/>
            <a:cxnLst/>
            <a:rect l="l" t="t" r="r" b="b"/>
            <a:pathLst>
              <a:path w="777239" h="758190">
                <a:moveTo>
                  <a:pt x="0" y="757753"/>
                </a:moveTo>
                <a:lnTo>
                  <a:pt x="777047" y="757753"/>
                </a:lnTo>
                <a:lnTo>
                  <a:pt x="777047" y="0"/>
                </a:lnTo>
                <a:lnTo>
                  <a:pt x="0" y="0"/>
                </a:lnTo>
                <a:lnTo>
                  <a:pt x="0" y="757753"/>
                </a:lnTo>
                <a:close/>
              </a:path>
              <a:path w="777239" h="758190">
                <a:moveTo>
                  <a:pt x="0" y="757753"/>
                </a:moveTo>
                <a:lnTo>
                  <a:pt x="777047" y="757753"/>
                </a:lnTo>
                <a:lnTo>
                  <a:pt x="777047" y="0"/>
                </a:lnTo>
                <a:lnTo>
                  <a:pt x="0" y="0"/>
                </a:lnTo>
                <a:lnTo>
                  <a:pt x="0" y="757753"/>
                </a:lnTo>
                <a:close/>
              </a:path>
            </a:pathLst>
          </a:custGeom>
          <a:ln w="5492">
            <a:solidFill>
              <a:srgbClr val="5B9A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873308" y="9598618"/>
            <a:ext cx="2042160" cy="1208405"/>
          </a:xfrm>
          <a:custGeom>
            <a:avLst/>
            <a:gdLst/>
            <a:ahLst/>
            <a:cxnLst/>
            <a:rect l="l" t="t" r="r" b="b"/>
            <a:pathLst>
              <a:path w="2042160" h="1208404">
                <a:moveTo>
                  <a:pt x="0" y="201303"/>
                </a:moveTo>
                <a:lnTo>
                  <a:pt x="5318" y="155152"/>
                </a:lnTo>
                <a:lnTo>
                  <a:pt x="20467" y="112783"/>
                </a:lnTo>
                <a:lnTo>
                  <a:pt x="44237" y="75406"/>
                </a:lnTo>
                <a:lnTo>
                  <a:pt x="75418" y="44229"/>
                </a:lnTo>
                <a:lnTo>
                  <a:pt x="112802" y="20463"/>
                </a:lnTo>
                <a:lnTo>
                  <a:pt x="155178" y="5317"/>
                </a:lnTo>
                <a:lnTo>
                  <a:pt x="201337" y="0"/>
                </a:lnTo>
                <a:lnTo>
                  <a:pt x="1840338" y="0"/>
                </a:lnTo>
                <a:lnTo>
                  <a:pt x="1886516" y="5317"/>
                </a:lnTo>
                <a:lnTo>
                  <a:pt x="1928899" y="20463"/>
                </a:lnTo>
                <a:lnTo>
                  <a:pt x="1966281" y="44229"/>
                </a:lnTo>
                <a:lnTo>
                  <a:pt x="1997457" y="75406"/>
                </a:lnTo>
                <a:lnTo>
                  <a:pt x="2021218" y="112783"/>
                </a:lnTo>
                <a:lnTo>
                  <a:pt x="2036360" y="155152"/>
                </a:lnTo>
                <a:lnTo>
                  <a:pt x="2041675" y="201303"/>
                </a:lnTo>
                <a:lnTo>
                  <a:pt x="2041675" y="1006517"/>
                </a:lnTo>
                <a:lnTo>
                  <a:pt x="2036360" y="1052668"/>
                </a:lnTo>
                <a:lnTo>
                  <a:pt x="2021218" y="1095037"/>
                </a:lnTo>
                <a:lnTo>
                  <a:pt x="1997456" y="1132414"/>
                </a:lnTo>
                <a:lnTo>
                  <a:pt x="1966281" y="1163590"/>
                </a:lnTo>
                <a:lnTo>
                  <a:pt x="1928899" y="1187356"/>
                </a:lnTo>
                <a:lnTo>
                  <a:pt x="1886516" y="1202503"/>
                </a:lnTo>
                <a:lnTo>
                  <a:pt x="1840338" y="1207820"/>
                </a:lnTo>
                <a:lnTo>
                  <a:pt x="201337" y="1207820"/>
                </a:lnTo>
                <a:lnTo>
                  <a:pt x="155178" y="1202503"/>
                </a:lnTo>
                <a:lnTo>
                  <a:pt x="112802" y="1187356"/>
                </a:lnTo>
                <a:lnTo>
                  <a:pt x="75418" y="1163590"/>
                </a:lnTo>
                <a:lnTo>
                  <a:pt x="44237" y="1132414"/>
                </a:lnTo>
                <a:lnTo>
                  <a:pt x="20467" y="1095037"/>
                </a:lnTo>
                <a:lnTo>
                  <a:pt x="5318" y="1052668"/>
                </a:lnTo>
                <a:lnTo>
                  <a:pt x="0" y="1006517"/>
                </a:lnTo>
                <a:lnTo>
                  <a:pt x="0" y="201303"/>
                </a:lnTo>
                <a:close/>
              </a:path>
              <a:path w="2042160" h="1208404">
                <a:moveTo>
                  <a:pt x="0" y="201303"/>
                </a:moveTo>
                <a:lnTo>
                  <a:pt x="5318" y="155152"/>
                </a:lnTo>
                <a:lnTo>
                  <a:pt x="20467" y="112783"/>
                </a:lnTo>
                <a:lnTo>
                  <a:pt x="44237" y="75406"/>
                </a:lnTo>
                <a:lnTo>
                  <a:pt x="75418" y="44229"/>
                </a:lnTo>
                <a:lnTo>
                  <a:pt x="112802" y="20463"/>
                </a:lnTo>
                <a:lnTo>
                  <a:pt x="155178" y="5317"/>
                </a:lnTo>
                <a:lnTo>
                  <a:pt x="201337" y="0"/>
                </a:lnTo>
                <a:lnTo>
                  <a:pt x="1840338" y="0"/>
                </a:lnTo>
                <a:lnTo>
                  <a:pt x="1886516" y="5317"/>
                </a:lnTo>
                <a:lnTo>
                  <a:pt x="1928899" y="20463"/>
                </a:lnTo>
                <a:lnTo>
                  <a:pt x="1966281" y="44229"/>
                </a:lnTo>
                <a:lnTo>
                  <a:pt x="1997457" y="75406"/>
                </a:lnTo>
                <a:lnTo>
                  <a:pt x="2021218" y="112783"/>
                </a:lnTo>
                <a:lnTo>
                  <a:pt x="2036360" y="155152"/>
                </a:lnTo>
                <a:lnTo>
                  <a:pt x="2041675" y="201303"/>
                </a:lnTo>
                <a:lnTo>
                  <a:pt x="2041675" y="1006517"/>
                </a:lnTo>
                <a:lnTo>
                  <a:pt x="2036360" y="1052668"/>
                </a:lnTo>
                <a:lnTo>
                  <a:pt x="2021218" y="1095037"/>
                </a:lnTo>
                <a:lnTo>
                  <a:pt x="1997456" y="1132414"/>
                </a:lnTo>
                <a:lnTo>
                  <a:pt x="1966281" y="1163590"/>
                </a:lnTo>
                <a:lnTo>
                  <a:pt x="1928899" y="1187356"/>
                </a:lnTo>
                <a:lnTo>
                  <a:pt x="1886516" y="1202503"/>
                </a:lnTo>
                <a:lnTo>
                  <a:pt x="1840338" y="1207820"/>
                </a:lnTo>
                <a:lnTo>
                  <a:pt x="201337" y="1207820"/>
                </a:lnTo>
                <a:lnTo>
                  <a:pt x="155178" y="1202503"/>
                </a:lnTo>
                <a:lnTo>
                  <a:pt x="112802" y="1187356"/>
                </a:lnTo>
                <a:lnTo>
                  <a:pt x="75418" y="1163590"/>
                </a:lnTo>
                <a:lnTo>
                  <a:pt x="44237" y="1132414"/>
                </a:lnTo>
                <a:lnTo>
                  <a:pt x="20467" y="1095037"/>
                </a:lnTo>
                <a:lnTo>
                  <a:pt x="5318" y="1052668"/>
                </a:lnTo>
                <a:lnTo>
                  <a:pt x="0" y="1006517"/>
                </a:lnTo>
                <a:lnTo>
                  <a:pt x="0" y="201303"/>
                </a:lnTo>
                <a:close/>
              </a:path>
            </a:pathLst>
          </a:custGeom>
          <a:ln w="5492">
            <a:solidFill>
              <a:srgbClr val="EC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60148" y="11637801"/>
            <a:ext cx="459740" cy="508000"/>
          </a:xfrm>
          <a:custGeom>
            <a:avLst/>
            <a:gdLst/>
            <a:ahLst/>
            <a:cxnLst/>
            <a:rect l="l" t="t" r="r" b="b"/>
            <a:pathLst>
              <a:path w="459739" h="508000">
                <a:moveTo>
                  <a:pt x="459457" y="507676"/>
                </a:moveTo>
                <a:lnTo>
                  <a:pt x="0" y="507676"/>
                </a:lnTo>
                <a:lnTo>
                  <a:pt x="0" y="0"/>
                </a:lnTo>
                <a:lnTo>
                  <a:pt x="459457" y="0"/>
                </a:lnTo>
                <a:lnTo>
                  <a:pt x="459457" y="50767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660148" y="11637801"/>
            <a:ext cx="459740" cy="508000"/>
          </a:xfrm>
          <a:custGeom>
            <a:avLst/>
            <a:gdLst/>
            <a:ahLst/>
            <a:cxnLst/>
            <a:rect l="l" t="t" r="r" b="b"/>
            <a:pathLst>
              <a:path w="459739" h="508000">
                <a:moveTo>
                  <a:pt x="0" y="507676"/>
                </a:moveTo>
                <a:lnTo>
                  <a:pt x="459457" y="507676"/>
                </a:lnTo>
                <a:lnTo>
                  <a:pt x="459457" y="0"/>
                </a:lnTo>
                <a:lnTo>
                  <a:pt x="0" y="0"/>
                </a:lnTo>
                <a:lnTo>
                  <a:pt x="0" y="507676"/>
                </a:lnTo>
                <a:close/>
              </a:path>
              <a:path w="459739" h="508000">
                <a:moveTo>
                  <a:pt x="0" y="507676"/>
                </a:moveTo>
                <a:lnTo>
                  <a:pt x="459457" y="507676"/>
                </a:lnTo>
                <a:lnTo>
                  <a:pt x="459457" y="0"/>
                </a:lnTo>
                <a:lnTo>
                  <a:pt x="0" y="0"/>
                </a:lnTo>
                <a:lnTo>
                  <a:pt x="0" y="507676"/>
                </a:lnTo>
                <a:close/>
              </a:path>
            </a:pathLst>
          </a:custGeom>
          <a:ln w="5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257524" y="10905184"/>
            <a:ext cx="1659255" cy="1462405"/>
          </a:xfrm>
          <a:custGeom>
            <a:avLst/>
            <a:gdLst/>
            <a:ahLst/>
            <a:cxnLst/>
            <a:rect l="l" t="t" r="r" b="b"/>
            <a:pathLst>
              <a:path w="1659254" h="1462404">
                <a:moveTo>
                  <a:pt x="1658886" y="731126"/>
                </a:moveTo>
                <a:lnTo>
                  <a:pt x="1657375" y="686587"/>
                </a:lnTo>
                <a:lnTo>
                  <a:pt x="1652892" y="642759"/>
                </a:lnTo>
                <a:lnTo>
                  <a:pt x="1645526" y="599706"/>
                </a:lnTo>
                <a:lnTo>
                  <a:pt x="1635366" y="557517"/>
                </a:lnTo>
                <a:lnTo>
                  <a:pt x="1622488" y="516255"/>
                </a:lnTo>
                <a:lnTo>
                  <a:pt x="1606994" y="476008"/>
                </a:lnTo>
                <a:lnTo>
                  <a:pt x="1588973" y="436854"/>
                </a:lnTo>
                <a:lnTo>
                  <a:pt x="1568488" y="398856"/>
                </a:lnTo>
                <a:lnTo>
                  <a:pt x="1545653" y="362115"/>
                </a:lnTo>
                <a:lnTo>
                  <a:pt x="1520532" y="326682"/>
                </a:lnTo>
                <a:lnTo>
                  <a:pt x="1493227" y="292633"/>
                </a:lnTo>
                <a:lnTo>
                  <a:pt x="1463814" y="260070"/>
                </a:lnTo>
                <a:lnTo>
                  <a:pt x="1432394" y="229044"/>
                </a:lnTo>
                <a:lnTo>
                  <a:pt x="1399044" y="199644"/>
                </a:lnTo>
                <a:lnTo>
                  <a:pt x="1363853" y="171945"/>
                </a:lnTo>
                <a:lnTo>
                  <a:pt x="1326896" y="146024"/>
                </a:lnTo>
                <a:lnTo>
                  <a:pt x="1288288" y="121958"/>
                </a:lnTo>
                <a:lnTo>
                  <a:pt x="1248079" y="99822"/>
                </a:lnTo>
                <a:lnTo>
                  <a:pt x="1206385" y="79692"/>
                </a:lnTo>
                <a:lnTo>
                  <a:pt x="1163281" y="61633"/>
                </a:lnTo>
                <a:lnTo>
                  <a:pt x="1118857" y="45745"/>
                </a:lnTo>
                <a:lnTo>
                  <a:pt x="1073200" y="32080"/>
                </a:lnTo>
                <a:lnTo>
                  <a:pt x="1026388" y="20739"/>
                </a:lnTo>
                <a:lnTo>
                  <a:pt x="978522" y="11785"/>
                </a:lnTo>
                <a:lnTo>
                  <a:pt x="929678" y="5283"/>
                </a:lnTo>
                <a:lnTo>
                  <a:pt x="879944" y="1333"/>
                </a:lnTo>
                <a:lnTo>
                  <a:pt x="829411" y="0"/>
                </a:lnTo>
                <a:lnTo>
                  <a:pt x="778891" y="1333"/>
                </a:lnTo>
                <a:lnTo>
                  <a:pt x="729170" y="5283"/>
                </a:lnTo>
                <a:lnTo>
                  <a:pt x="680339" y="11785"/>
                </a:lnTo>
                <a:lnTo>
                  <a:pt x="632472" y="20739"/>
                </a:lnTo>
                <a:lnTo>
                  <a:pt x="585673" y="32080"/>
                </a:lnTo>
                <a:lnTo>
                  <a:pt x="540029" y="45745"/>
                </a:lnTo>
                <a:lnTo>
                  <a:pt x="495604" y="61633"/>
                </a:lnTo>
                <a:lnTo>
                  <a:pt x="452501" y="79692"/>
                </a:lnTo>
                <a:lnTo>
                  <a:pt x="410819" y="99822"/>
                </a:lnTo>
                <a:lnTo>
                  <a:pt x="370624" y="121958"/>
                </a:lnTo>
                <a:lnTo>
                  <a:pt x="332003" y="146024"/>
                </a:lnTo>
                <a:lnTo>
                  <a:pt x="295059" y="171945"/>
                </a:lnTo>
                <a:lnTo>
                  <a:pt x="259854" y="199644"/>
                </a:lnTo>
                <a:lnTo>
                  <a:pt x="226504" y="229044"/>
                </a:lnTo>
                <a:lnTo>
                  <a:pt x="195084" y="260070"/>
                </a:lnTo>
                <a:lnTo>
                  <a:pt x="165671" y="292633"/>
                </a:lnTo>
                <a:lnTo>
                  <a:pt x="138366" y="326682"/>
                </a:lnTo>
                <a:lnTo>
                  <a:pt x="113245" y="362115"/>
                </a:lnTo>
                <a:lnTo>
                  <a:pt x="90411" y="398856"/>
                </a:lnTo>
                <a:lnTo>
                  <a:pt x="69926" y="436854"/>
                </a:lnTo>
                <a:lnTo>
                  <a:pt x="51892" y="476008"/>
                </a:lnTo>
                <a:lnTo>
                  <a:pt x="36398" y="516255"/>
                </a:lnTo>
                <a:lnTo>
                  <a:pt x="23533" y="557517"/>
                </a:lnTo>
                <a:lnTo>
                  <a:pt x="13360" y="599706"/>
                </a:lnTo>
                <a:lnTo>
                  <a:pt x="5994" y="642759"/>
                </a:lnTo>
                <a:lnTo>
                  <a:pt x="1511" y="686587"/>
                </a:lnTo>
                <a:lnTo>
                  <a:pt x="0" y="731126"/>
                </a:lnTo>
                <a:lnTo>
                  <a:pt x="1511" y="775665"/>
                </a:lnTo>
                <a:lnTo>
                  <a:pt x="5994" y="819492"/>
                </a:lnTo>
                <a:lnTo>
                  <a:pt x="13360" y="862533"/>
                </a:lnTo>
                <a:lnTo>
                  <a:pt x="23520" y="904722"/>
                </a:lnTo>
                <a:lnTo>
                  <a:pt x="36398" y="945972"/>
                </a:lnTo>
                <a:lnTo>
                  <a:pt x="51892" y="986218"/>
                </a:lnTo>
                <a:lnTo>
                  <a:pt x="69926" y="1025372"/>
                </a:lnTo>
                <a:lnTo>
                  <a:pt x="90398" y="1063358"/>
                </a:lnTo>
                <a:lnTo>
                  <a:pt x="113233" y="1100112"/>
                </a:lnTo>
                <a:lnTo>
                  <a:pt x="138353" y="1135532"/>
                </a:lnTo>
                <a:lnTo>
                  <a:pt x="165658" y="1169568"/>
                </a:lnTo>
                <a:lnTo>
                  <a:pt x="195059" y="1202143"/>
                </a:lnTo>
                <a:lnTo>
                  <a:pt x="226491" y="1233157"/>
                </a:lnTo>
                <a:lnTo>
                  <a:pt x="259842" y="1262557"/>
                </a:lnTo>
                <a:lnTo>
                  <a:pt x="295033" y="1290256"/>
                </a:lnTo>
                <a:lnTo>
                  <a:pt x="331978" y="1316177"/>
                </a:lnTo>
                <a:lnTo>
                  <a:pt x="370586" y="1340243"/>
                </a:lnTo>
                <a:lnTo>
                  <a:pt x="410794" y="1362379"/>
                </a:lnTo>
                <a:lnTo>
                  <a:pt x="452475" y="1382509"/>
                </a:lnTo>
                <a:lnTo>
                  <a:pt x="495579" y="1400568"/>
                </a:lnTo>
                <a:lnTo>
                  <a:pt x="540004" y="1416456"/>
                </a:lnTo>
                <a:lnTo>
                  <a:pt x="585660" y="1430121"/>
                </a:lnTo>
                <a:lnTo>
                  <a:pt x="632460" y="1441462"/>
                </a:lnTo>
                <a:lnTo>
                  <a:pt x="680326" y="1450416"/>
                </a:lnTo>
                <a:lnTo>
                  <a:pt x="729157" y="1456905"/>
                </a:lnTo>
                <a:lnTo>
                  <a:pt x="778891" y="1460868"/>
                </a:lnTo>
                <a:lnTo>
                  <a:pt x="829411" y="1462201"/>
                </a:lnTo>
                <a:lnTo>
                  <a:pt x="879944" y="1460868"/>
                </a:lnTo>
                <a:lnTo>
                  <a:pt x="929665" y="1456905"/>
                </a:lnTo>
                <a:lnTo>
                  <a:pt x="978509" y="1450416"/>
                </a:lnTo>
                <a:lnTo>
                  <a:pt x="1026375" y="1441462"/>
                </a:lnTo>
                <a:lnTo>
                  <a:pt x="1073175" y="1430121"/>
                </a:lnTo>
                <a:lnTo>
                  <a:pt x="1118831" y="1416456"/>
                </a:lnTo>
                <a:lnTo>
                  <a:pt x="1163256" y="1400568"/>
                </a:lnTo>
                <a:lnTo>
                  <a:pt x="1206360" y="1382509"/>
                </a:lnTo>
                <a:lnTo>
                  <a:pt x="1248054" y="1362379"/>
                </a:lnTo>
                <a:lnTo>
                  <a:pt x="1288249" y="1340243"/>
                </a:lnTo>
                <a:lnTo>
                  <a:pt x="1326870" y="1316177"/>
                </a:lnTo>
                <a:lnTo>
                  <a:pt x="1363827" y="1290256"/>
                </a:lnTo>
                <a:lnTo>
                  <a:pt x="1399019" y="1262557"/>
                </a:lnTo>
                <a:lnTo>
                  <a:pt x="1432369" y="1233157"/>
                </a:lnTo>
                <a:lnTo>
                  <a:pt x="1463802" y="1202143"/>
                </a:lnTo>
                <a:lnTo>
                  <a:pt x="1493202" y="1169568"/>
                </a:lnTo>
                <a:lnTo>
                  <a:pt x="1520520" y="1135532"/>
                </a:lnTo>
                <a:lnTo>
                  <a:pt x="1545628" y="1100112"/>
                </a:lnTo>
                <a:lnTo>
                  <a:pt x="1568475" y="1063358"/>
                </a:lnTo>
                <a:lnTo>
                  <a:pt x="1588960" y="1025372"/>
                </a:lnTo>
                <a:lnTo>
                  <a:pt x="1606994" y="986218"/>
                </a:lnTo>
                <a:lnTo>
                  <a:pt x="1622488" y="945972"/>
                </a:lnTo>
                <a:lnTo>
                  <a:pt x="1635353" y="904722"/>
                </a:lnTo>
                <a:lnTo>
                  <a:pt x="1645526" y="862533"/>
                </a:lnTo>
                <a:lnTo>
                  <a:pt x="1652892" y="819492"/>
                </a:lnTo>
                <a:lnTo>
                  <a:pt x="1657375" y="775665"/>
                </a:lnTo>
                <a:lnTo>
                  <a:pt x="1658886" y="731126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257532" y="10905180"/>
            <a:ext cx="1659255" cy="1462405"/>
          </a:xfrm>
          <a:custGeom>
            <a:avLst/>
            <a:gdLst/>
            <a:ahLst/>
            <a:cxnLst/>
            <a:rect l="l" t="t" r="r" b="b"/>
            <a:pathLst>
              <a:path w="1659254" h="1462404">
                <a:moveTo>
                  <a:pt x="0" y="731127"/>
                </a:moveTo>
                <a:lnTo>
                  <a:pt x="1513" y="686588"/>
                </a:lnTo>
                <a:lnTo>
                  <a:pt x="5997" y="642755"/>
                </a:lnTo>
                <a:lnTo>
                  <a:pt x="13364" y="599704"/>
                </a:lnTo>
                <a:lnTo>
                  <a:pt x="23527" y="557511"/>
                </a:lnTo>
                <a:lnTo>
                  <a:pt x="36400" y="516254"/>
                </a:lnTo>
                <a:lnTo>
                  <a:pt x="51895" y="476009"/>
                </a:lnTo>
                <a:lnTo>
                  <a:pt x="69926" y="436852"/>
                </a:lnTo>
                <a:lnTo>
                  <a:pt x="90406" y="398860"/>
                </a:lnTo>
                <a:lnTo>
                  <a:pt x="113249" y="362109"/>
                </a:lnTo>
                <a:lnTo>
                  <a:pt x="138367" y="326675"/>
                </a:lnTo>
                <a:lnTo>
                  <a:pt x="165674" y="292636"/>
                </a:lnTo>
                <a:lnTo>
                  <a:pt x="195082" y="260067"/>
                </a:lnTo>
                <a:lnTo>
                  <a:pt x="226506" y="229045"/>
                </a:lnTo>
                <a:lnTo>
                  <a:pt x="259858" y="199647"/>
                </a:lnTo>
                <a:lnTo>
                  <a:pt x="295051" y="171948"/>
                </a:lnTo>
                <a:lnTo>
                  <a:pt x="331999" y="146026"/>
                </a:lnTo>
                <a:lnTo>
                  <a:pt x="370615" y="121957"/>
                </a:lnTo>
                <a:lnTo>
                  <a:pt x="410812" y="99818"/>
                </a:lnTo>
                <a:lnTo>
                  <a:pt x="452504" y="79684"/>
                </a:lnTo>
                <a:lnTo>
                  <a:pt x="495602" y="61632"/>
                </a:lnTo>
                <a:lnTo>
                  <a:pt x="540022" y="45740"/>
                </a:lnTo>
                <a:lnTo>
                  <a:pt x="585675" y="32082"/>
                </a:lnTo>
                <a:lnTo>
                  <a:pt x="632476" y="20736"/>
                </a:lnTo>
                <a:lnTo>
                  <a:pt x="680336" y="11779"/>
                </a:lnTo>
                <a:lnTo>
                  <a:pt x="729170" y="5286"/>
                </a:lnTo>
                <a:lnTo>
                  <a:pt x="778891" y="1334"/>
                </a:lnTo>
                <a:lnTo>
                  <a:pt x="829412" y="0"/>
                </a:lnTo>
                <a:lnTo>
                  <a:pt x="879945" y="1334"/>
                </a:lnTo>
                <a:lnTo>
                  <a:pt x="929677" y="5286"/>
                </a:lnTo>
                <a:lnTo>
                  <a:pt x="978521" y="11779"/>
                </a:lnTo>
                <a:lnTo>
                  <a:pt x="1026390" y="20736"/>
                </a:lnTo>
                <a:lnTo>
                  <a:pt x="1073198" y="32082"/>
                </a:lnTo>
                <a:lnTo>
                  <a:pt x="1118857" y="45740"/>
                </a:lnTo>
                <a:lnTo>
                  <a:pt x="1163282" y="61632"/>
                </a:lnTo>
                <a:lnTo>
                  <a:pt x="1206385" y="79684"/>
                </a:lnTo>
                <a:lnTo>
                  <a:pt x="1248079" y="99818"/>
                </a:lnTo>
                <a:lnTo>
                  <a:pt x="1288279" y="121957"/>
                </a:lnTo>
                <a:lnTo>
                  <a:pt x="1326897" y="146026"/>
                </a:lnTo>
                <a:lnTo>
                  <a:pt x="1363846" y="171948"/>
                </a:lnTo>
                <a:lnTo>
                  <a:pt x="1399040" y="199647"/>
                </a:lnTo>
                <a:lnTo>
                  <a:pt x="1432392" y="229045"/>
                </a:lnTo>
                <a:lnTo>
                  <a:pt x="1463815" y="260067"/>
                </a:lnTo>
                <a:lnTo>
                  <a:pt x="1493223" y="292636"/>
                </a:lnTo>
                <a:lnTo>
                  <a:pt x="1520528" y="326675"/>
                </a:lnTo>
                <a:lnTo>
                  <a:pt x="1545645" y="362109"/>
                </a:lnTo>
                <a:lnTo>
                  <a:pt x="1568486" y="398860"/>
                </a:lnTo>
                <a:lnTo>
                  <a:pt x="1588965" y="436852"/>
                </a:lnTo>
                <a:lnTo>
                  <a:pt x="1606994" y="476009"/>
                </a:lnTo>
                <a:lnTo>
                  <a:pt x="1622488" y="516254"/>
                </a:lnTo>
                <a:lnTo>
                  <a:pt x="1635359" y="557511"/>
                </a:lnTo>
                <a:lnTo>
                  <a:pt x="1645521" y="599704"/>
                </a:lnTo>
                <a:lnTo>
                  <a:pt x="1652887" y="642755"/>
                </a:lnTo>
                <a:lnTo>
                  <a:pt x="1657370" y="686588"/>
                </a:lnTo>
                <a:lnTo>
                  <a:pt x="1658883" y="731127"/>
                </a:lnTo>
                <a:lnTo>
                  <a:pt x="1657370" y="775660"/>
                </a:lnTo>
                <a:lnTo>
                  <a:pt x="1652886" y="819488"/>
                </a:lnTo>
                <a:lnTo>
                  <a:pt x="1645519" y="862533"/>
                </a:lnTo>
                <a:lnTo>
                  <a:pt x="1635356" y="904721"/>
                </a:lnTo>
                <a:lnTo>
                  <a:pt x="1622483" y="945973"/>
                </a:lnTo>
                <a:lnTo>
                  <a:pt x="1606987" y="986214"/>
                </a:lnTo>
                <a:lnTo>
                  <a:pt x="1588956" y="1025367"/>
                </a:lnTo>
                <a:lnTo>
                  <a:pt x="1568475" y="1063356"/>
                </a:lnTo>
                <a:lnTo>
                  <a:pt x="1545632" y="1100104"/>
                </a:lnTo>
                <a:lnTo>
                  <a:pt x="1520513" y="1135535"/>
                </a:lnTo>
                <a:lnTo>
                  <a:pt x="1493205" y="1169572"/>
                </a:lnTo>
                <a:lnTo>
                  <a:pt x="1463795" y="1202139"/>
                </a:lnTo>
                <a:lnTo>
                  <a:pt x="1432370" y="1233158"/>
                </a:lnTo>
                <a:lnTo>
                  <a:pt x="1399017" y="1262555"/>
                </a:lnTo>
                <a:lnTo>
                  <a:pt x="1363821" y="1290252"/>
                </a:lnTo>
                <a:lnTo>
                  <a:pt x="1326871" y="1316173"/>
                </a:lnTo>
                <a:lnTo>
                  <a:pt x="1288253" y="1340241"/>
                </a:lnTo>
                <a:lnTo>
                  <a:pt x="1248053" y="1362380"/>
                </a:lnTo>
                <a:lnTo>
                  <a:pt x="1206359" y="1382513"/>
                </a:lnTo>
                <a:lnTo>
                  <a:pt x="1163256" y="1400564"/>
                </a:lnTo>
                <a:lnTo>
                  <a:pt x="1118833" y="1416456"/>
                </a:lnTo>
                <a:lnTo>
                  <a:pt x="1073176" y="1430113"/>
                </a:lnTo>
                <a:lnTo>
                  <a:pt x="1026371" y="1441459"/>
                </a:lnTo>
                <a:lnTo>
                  <a:pt x="978505" y="1450417"/>
                </a:lnTo>
                <a:lnTo>
                  <a:pt x="929665" y="1456910"/>
                </a:lnTo>
                <a:lnTo>
                  <a:pt x="879939" y="1460861"/>
                </a:lnTo>
                <a:lnTo>
                  <a:pt x="829412" y="1462196"/>
                </a:lnTo>
                <a:lnTo>
                  <a:pt x="778885" y="1460861"/>
                </a:lnTo>
                <a:lnTo>
                  <a:pt x="729159" y="1456910"/>
                </a:lnTo>
                <a:lnTo>
                  <a:pt x="680321" y="1450417"/>
                </a:lnTo>
                <a:lnTo>
                  <a:pt x="632456" y="1441459"/>
                </a:lnTo>
                <a:lnTo>
                  <a:pt x="585653" y="1430113"/>
                </a:lnTo>
                <a:lnTo>
                  <a:pt x="539998" y="1416456"/>
                </a:lnTo>
                <a:lnTo>
                  <a:pt x="495577" y="1400564"/>
                </a:lnTo>
                <a:lnTo>
                  <a:pt x="452477" y="1382513"/>
                </a:lnTo>
                <a:lnTo>
                  <a:pt x="410786" y="1362380"/>
                </a:lnTo>
                <a:lnTo>
                  <a:pt x="370589" y="1340241"/>
                </a:lnTo>
                <a:lnTo>
                  <a:pt x="331974" y="1316173"/>
                </a:lnTo>
                <a:lnTo>
                  <a:pt x="295027" y="1290252"/>
                </a:lnTo>
                <a:lnTo>
                  <a:pt x="259835" y="1262555"/>
                </a:lnTo>
                <a:lnTo>
                  <a:pt x="226485" y="1233158"/>
                </a:lnTo>
                <a:lnTo>
                  <a:pt x="195063" y="1202138"/>
                </a:lnTo>
                <a:lnTo>
                  <a:pt x="165656" y="1169572"/>
                </a:lnTo>
                <a:lnTo>
                  <a:pt x="138352" y="1135535"/>
                </a:lnTo>
                <a:lnTo>
                  <a:pt x="113236" y="1100104"/>
                </a:lnTo>
                <a:lnTo>
                  <a:pt x="90395" y="1063356"/>
                </a:lnTo>
                <a:lnTo>
                  <a:pt x="69917" y="1025367"/>
                </a:lnTo>
                <a:lnTo>
                  <a:pt x="51888" y="986214"/>
                </a:lnTo>
                <a:lnTo>
                  <a:pt x="36395" y="945973"/>
                </a:lnTo>
                <a:lnTo>
                  <a:pt x="23524" y="904721"/>
                </a:lnTo>
                <a:lnTo>
                  <a:pt x="13362" y="862533"/>
                </a:lnTo>
                <a:lnTo>
                  <a:pt x="5996" y="819488"/>
                </a:lnTo>
                <a:lnTo>
                  <a:pt x="1513" y="775660"/>
                </a:lnTo>
                <a:lnTo>
                  <a:pt x="0" y="731127"/>
                </a:lnTo>
                <a:close/>
              </a:path>
              <a:path w="1659254" h="1462404">
                <a:moveTo>
                  <a:pt x="0" y="731127"/>
                </a:moveTo>
                <a:lnTo>
                  <a:pt x="1513" y="686588"/>
                </a:lnTo>
                <a:lnTo>
                  <a:pt x="5997" y="642755"/>
                </a:lnTo>
                <a:lnTo>
                  <a:pt x="13364" y="599704"/>
                </a:lnTo>
                <a:lnTo>
                  <a:pt x="23527" y="557511"/>
                </a:lnTo>
                <a:lnTo>
                  <a:pt x="36400" y="516254"/>
                </a:lnTo>
                <a:lnTo>
                  <a:pt x="51895" y="476009"/>
                </a:lnTo>
                <a:lnTo>
                  <a:pt x="69926" y="436852"/>
                </a:lnTo>
                <a:lnTo>
                  <a:pt x="90406" y="398860"/>
                </a:lnTo>
                <a:lnTo>
                  <a:pt x="113249" y="362109"/>
                </a:lnTo>
                <a:lnTo>
                  <a:pt x="138367" y="326675"/>
                </a:lnTo>
                <a:lnTo>
                  <a:pt x="165674" y="292636"/>
                </a:lnTo>
                <a:lnTo>
                  <a:pt x="195082" y="260067"/>
                </a:lnTo>
                <a:lnTo>
                  <a:pt x="226506" y="229045"/>
                </a:lnTo>
                <a:lnTo>
                  <a:pt x="259858" y="199647"/>
                </a:lnTo>
                <a:lnTo>
                  <a:pt x="295051" y="171948"/>
                </a:lnTo>
                <a:lnTo>
                  <a:pt x="331999" y="146026"/>
                </a:lnTo>
                <a:lnTo>
                  <a:pt x="370615" y="121957"/>
                </a:lnTo>
                <a:lnTo>
                  <a:pt x="410812" y="99818"/>
                </a:lnTo>
                <a:lnTo>
                  <a:pt x="452504" y="79684"/>
                </a:lnTo>
                <a:lnTo>
                  <a:pt x="495602" y="61632"/>
                </a:lnTo>
                <a:lnTo>
                  <a:pt x="540022" y="45740"/>
                </a:lnTo>
                <a:lnTo>
                  <a:pt x="585675" y="32082"/>
                </a:lnTo>
                <a:lnTo>
                  <a:pt x="632476" y="20736"/>
                </a:lnTo>
                <a:lnTo>
                  <a:pt x="680336" y="11779"/>
                </a:lnTo>
                <a:lnTo>
                  <a:pt x="729170" y="5286"/>
                </a:lnTo>
                <a:lnTo>
                  <a:pt x="778891" y="1334"/>
                </a:lnTo>
                <a:lnTo>
                  <a:pt x="829412" y="0"/>
                </a:lnTo>
                <a:lnTo>
                  <a:pt x="879945" y="1334"/>
                </a:lnTo>
                <a:lnTo>
                  <a:pt x="929677" y="5286"/>
                </a:lnTo>
                <a:lnTo>
                  <a:pt x="978521" y="11779"/>
                </a:lnTo>
                <a:lnTo>
                  <a:pt x="1026390" y="20736"/>
                </a:lnTo>
                <a:lnTo>
                  <a:pt x="1073198" y="32082"/>
                </a:lnTo>
                <a:lnTo>
                  <a:pt x="1118857" y="45740"/>
                </a:lnTo>
                <a:lnTo>
                  <a:pt x="1163282" y="61632"/>
                </a:lnTo>
                <a:lnTo>
                  <a:pt x="1206385" y="79684"/>
                </a:lnTo>
                <a:lnTo>
                  <a:pt x="1248079" y="99818"/>
                </a:lnTo>
                <a:lnTo>
                  <a:pt x="1288279" y="121957"/>
                </a:lnTo>
                <a:lnTo>
                  <a:pt x="1326897" y="146026"/>
                </a:lnTo>
                <a:lnTo>
                  <a:pt x="1363846" y="171948"/>
                </a:lnTo>
                <a:lnTo>
                  <a:pt x="1399040" y="199647"/>
                </a:lnTo>
                <a:lnTo>
                  <a:pt x="1432392" y="229045"/>
                </a:lnTo>
                <a:lnTo>
                  <a:pt x="1463815" y="260067"/>
                </a:lnTo>
                <a:lnTo>
                  <a:pt x="1493223" y="292636"/>
                </a:lnTo>
                <a:lnTo>
                  <a:pt x="1520528" y="326675"/>
                </a:lnTo>
                <a:lnTo>
                  <a:pt x="1545645" y="362109"/>
                </a:lnTo>
                <a:lnTo>
                  <a:pt x="1568486" y="398860"/>
                </a:lnTo>
                <a:lnTo>
                  <a:pt x="1588965" y="436852"/>
                </a:lnTo>
                <a:lnTo>
                  <a:pt x="1606994" y="476009"/>
                </a:lnTo>
                <a:lnTo>
                  <a:pt x="1622488" y="516254"/>
                </a:lnTo>
                <a:lnTo>
                  <a:pt x="1635359" y="557511"/>
                </a:lnTo>
                <a:lnTo>
                  <a:pt x="1645521" y="599704"/>
                </a:lnTo>
                <a:lnTo>
                  <a:pt x="1652887" y="642755"/>
                </a:lnTo>
                <a:lnTo>
                  <a:pt x="1657370" y="686588"/>
                </a:lnTo>
                <a:lnTo>
                  <a:pt x="1658883" y="731127"/>
                </a:lnTo>
                <a:lnTo>
                  <a:pt x="1657370" y="775660"/>
                </a:lnTo>
                <a:lnTo>
                  <a:pt x="1652886" y="819488"/>
                </a:lnTo>
                <a:lnTo>
                  <a:pt x="1645519" y="862533"/>
                </a:lnTo>
                <a:lnTo>
                  <a:pt x="1635356" y="904721"/>
                </a:lnTo>
                <a:lnTo>
                  <a:pt x="1622483" y="945973"/>
                </a:lnTo>
                <a:lnTo>
                  <a:pt x="1606987" y="986214"/>
                </a:lnTo>
                <a:lnTo>
                  <a:pt x="1588956" y="1025367"/>
                </a:lnTo>
                <a:lnTo>
                  <a:pt x="1568475" y="1063356"/>
                </a:lnTo>
                <a:lnTo>
                  <a:pt x="1545632" y="1100104"/>
                </a:lnTo>
                <a:lnTo>
                  <a:pt x="1520513" y="1135535"/>
                </a:lnTo>
                <a:lnTo>
                  <a:pt x="1493205" y="1169572"/>
                </a:lnTo>
                <a:lnTo>
                  <a:pt x="1463795" y="1202139"/>
                </a:lnTo>
                <a:lnTo>
                  <a:pt x="1432370" y="1233158"/>
                </a:lnTo>
                <a:lnTo>
                  <a:pt x="1399017" y="1262555"/>
                </a:lnTo>
                <a:lnTo>
                  <a:pt x="1363821" y="1290252"/>
                </a:lnTo>
                <a:lnTo>
                  <a:pt x="1326871" y="1316173"/>
                </a:lnTo>
                <a:lnTo>
                  <a:pt x="1288253" y="1340241"/>
                </a:lnTo>
                <a:lnTo>
                  <a:pt x="1248053" y="1362380"/>
                </a:lnTo>
                <a:lnTo>
                  <a:pt x="1206359" y="1382513"/>
                </a:lnTo>
                <a:lnTo>
                  <a:pt x="1163256" y="1400564"/>
                </a:lnTo>
                <a:lnTo>
                  <a:pt x="1118833" y="1416456"/>
                </a:lnTo>
                <a:lnTo>
                  <a:pt x="1073176" y="1430113"/>
                </a:lnTo>
                <a:lnTo>
                  <a:pt x="1026371" y="1441459"/>
                </a:lnTo>
                <a:lnTo>
                  <a:pt x="978505" y="1450417"/>
                </a:lnTo>
                <a:lnTo>
                  <a:pt x="929665" y="1456910"/>
                </a:lnTo>
                <a:lnTo>
                  <a:pt x="879939" y="1460861"/>
                </a:lnTo>
                <a:lnTo>
                  <a:pt x="829412" y="1462196"/>
                </a:lnTo>
                <a:lnTo>
                  <a:pt x="778885" y="1460861"/>
                </a:lnTo>
                <a:lnTo>
                  <a:pt x="729159" y="1456910"/>
                </a:lnTo>
                <a:lnTo>
                  <a:pt x="680321" y="1450417"/>
                </a:lnTo>
                <a:lnTo>
                  <a:pt x="632456" y="1441459"/>
                </a:lnTo>
                <a:lnTo>
                  <a:pt x="585653" y="1430113"/>
                </a:lnTo>
                <a:lnTo>
                  <a:pt x="539998" y="1416456"/>
                </a:lnTo>
                <a:lnTo>
                  <a:pt x="495577" y="1400564"/>
                </a:lnTo>
                <a:lnTo>
                  <a:pt x="452477" y="1382513"/>
                </a:lnTo>
                <a:lnTo>
                  <a:pt x="410786" y="1362380"/>
                </a:lnTo>
                <a:lnTo>
                  <a:pt x="370589" y="1340241"/>
                </a:lnTo>
                <a:lnTo>
                  <a:pt x="331974" y="1316173"/>
                </a:lnTo>
                <a:lnTo>
                  <a:pt x="295027" y="1290252"/>
                </a:lnTo>
                <a:lnTo>
                  <a:pt x="259835" y="1262555"/>
                </a:lnTo>
                <a:lnTo>
                  <a:pt x="226485" y="1233158"/>
                </a:lnTo>
                <a:lnTo>
                  <a:pt x="195063" y="1202138"/>
                </a:lnTo>
                <a:lnTo>
                  <a:pt x="165656" y="1169572"/>
                </a:lnTo>
                <a:lnTo>
                  <a:pt x="138352" y="1135535"/>
                </a:lnTo>
                <a:lnTo>
                  <a:pt x="113236" y="1100104"/>
                </a:lnTo>
                <a:lnTo>
                  <a:pt x="90395" y="1063356"/>
                </a:lnTo>
                <a:lnTo>
                  <a:pt x="69917" y="1025367"/>
                </a:lnTo>
                <a:lnTo>
                  <a:pt x="51888" y="986214"/>
                </a:lnTo>
                <a:lnTo>
                  <a:pt x="36395" y="945973"/>
                </a:lnTo>
                <a:lnTo>
                  <a:pt x="23524" y="904721"/>
                </a:lnTo>
                <a:lnTo>
                  <a:pt x="13362" y="862533"/>
                </a:lnTo>
                <a:lnTo>
                  <a:pt x="5996" y="819488"/>
                </a:lnTo>
                <a:lnTo>
                  <a:pt x="1513" y="775660"/>
                </a:lnTo>
                <a:lnTo>
                  <a:pt x="0" y="731127"/>
                </a:lnTo>
                <a:close/>
              </a:path>
            </a:pathLst>
          </a:custGeom>
          <a:ln w="5492">
            <a:solidFill>
              <a:srgbClr val="EC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50297" y="11333759"/>
            <a:ext cx="592455" cy="520700"/>
          </a:xfrm>
          <a:custGeom>
            <a:avLst/>
            <a:gdLst/>
            <a:ahLst/>
            <a:cxnLst/>
            <a:rect l="l" t="t" r="r" b="b"/>
            <a:pathLst>
              <a:path w="592454" h="520700">
                <a:moveTo>
                  <a:pt x="592315" y="260172"/>
                </a:moveTo>
                <a:lnTo>
                  <a:pt x="588441" y="217982"/>
                </a:lnTo>
                <a:lnTo>
                  <a:pt x="577215" y="177952"/>
                </a:lnTo>
                <a:lnTo>
                  <a:pt x="559269" y="140627"/>
                </a:lnTo>
                <a:lnTo>
                  <a:pt x="535190" y="106540"/>
                </a:lnTo>
                <a:lnTo>
                  <a:pt x="505587" y="76225"/>
                </a:lnTo>
                <a:lnTo>
                  <a:pt x="471081" y="50215"/>
                </a:lnTo>
                <a:lnTo>
                  <a:pt x="432282" y="29057"/>
                </a:lnTo>
                <a:lnTo>
                  <a:pt x="389788" y="13271"/>
                </a:lnTo>
                <a:lnTo>
                  <a:pt x="344208" y="3403"/>
                </a:lnTo>
                <a:lnTo>
                  <a:pt x="296164" y="0"/>
                </a:lnTo>
                <a:lnTo>
                  <a:pt x="248119" y="3403"/>
                </a:lnTo>
                <a:lnTo>
                  <a:pt x="202565" y="13271"/>
                </a:lnTo>
                <a:lnTo>
                  <a:pt x="160070" y="29044"/>
                </a:lnTo>
                <a:lnTo>
                  <a:pt x="121259" y="50203"/>
                </a:lnTo>
                <a:lnTo>
                  <a:pt x="86753" y="76200"/>
                </a:lnTo>
                <a:lnTo>
                  <a:pt x="57150" y="106514"/>
                </a:lnTo>
                <a:lnTo>
                  <a:pt x="33070" y="140601"/>
                </a:lnTo>
                <a:lnTo>
                  <a:pt x="15100" y="177939"/>
                </a:lnTo>
                <a:lnTo>
                  <a:pt x="3886" y="217970"/>
                </a:lnTo>
                <a:lnTo>
                  <a:pt x="0" y="260172"/>
                </a:lnTo>
                <a:lnTo>
                  <a:pt x="3886" y="302361"/>
                </a:lnTo>
                <a:lnTo>
                  <a:pt x="15100" y="342379"/>
                </a:lnTo>
                <a:lnTo>
                  <a:pt x="33058" y="379704"/>
                </a:lnTo>
                <a:lnTo>
                  <a:pt x="57150" y="413804"/>
                </a:lnTo>
                <a:lnTo>
                  <a:pt x="86753" y="444119"/>
                </a:lnTo>
                <a:lnTo>
                  <a:pt x="121259" y="470128"/>
                </a:lnTo>
                <a:lnTo>
                  <a:pt x="160070" y="491286"/>
                </a:lnTo>
                <a:lnTo>
                  <a:pt x="202565" y="507072"/>
                </a:lnTo>
                <a:lnTo>
                  <a:pt x="248119" y="516928"/>
                </a:lnTo>
                <a:lnTo>
                  <a:pt x="296164" y="520331"/>
                </a:lnTo>
                <a:lnTo>
                  <a:pt x="344208" y="516928"/>
                </a:lnTo>
                <a:lnTo>
                  <a:pt x="389775" y="507072"/>
                </a:lnTo>
                <a:lnTo>
                  <a:pt x="432282" y="491299"/>
                </a:lnTo>
                <a:lnTo>
                  <a:pt x="471081" y="470141"/>
                </a:lnTo>
                <a:lnTo>
                  <a:pt x="505587" y="444144"/>
                </a:lnTo>
                <a:lnTo>
                  <a:pt x="535178" y="413829"/>
                </a:lnTo>
                <a:lnTo>
                  <a:pt x="559269" y="379730"/>
                </a:lnTo>
                <a:lnTo>
                  <a:pt x="577215" y="342404"/>
                </a:lnTo>
                <a:lnTo>
                  <a:pt x="588441" y="302374"/>
                </a:lnTo>
                <a:lnTo>
                  <a:pt x="592315" y="260172"/>
                </a:lnTo>
                <a:close/>
              </a:path>
            </a:pathLst>
          </a:custGeom>
          <a:solidFill>
            <a:srgbClr val="F7C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750308" y="11333756"/>
            <a:ext cx="592455" cy="520700"/>
          </a:xfrm>
          <a:custGeom>
            <a:avLst/>
            <a:gdLst/>
            <a:ahLst/>
            <a:cxnLst/>
            <a:rect l="l" t="t" r="r" b="b"/>
            <a:pathLst>
              <a:path w="592454" h="520700">
                <a:moveTo>
                  <a:pt x="0" y="260166"/>
                </a:moveTo>
                <a:lnTo>
                  <a:pt x="3876" y="217963"/>
                </a:lnTo>
                <a:lnTo>
                  <a:pt x="15100" y="177930"/>
                </a:lnTo>
                <a:lnTo>
                  <a:pt x="33060" y="140601"/>
                </a:lnTo>
                <a:lnTo>
                  <a:pt x="57146" y="106511"/>
                </a:lnTo>
                <a:lnTo>
                  <a:pt x="86749" y="76197"/>
                </a:lnTo>
                <a:lnTo>
                  <a:pt x="121258" y="50194"/>
                </a:lnTo>
                <a:lnTo>
                  <a:pt x="160063" y="29037"/>
                </a:lnTo>
                <a:lnTo>
                  <a:pt x="202554" y="13262"/>
                </a:lnTo>
                <a:lnTo>
                  <a:pt x="248121" y="3404"/>
                </a:lnTo>
                <a:lnTo>
                  <a:pt x="296154" y="0"/>
                </a:lnTo>
                <a:lnTo>
                  <a:pt x="344202" y="3406"/>
                </a:lnTo>
                <a:lnTo>
                  <a:pt x="389777" y="13268"/>
                </a:lnTo>
                <a:lnTo>
                  <a:pt x="432272" y="29048"/>
                </a:lnTo>
                <a:lnTo>
                  <a:pt x="471076" y="50211"/>
                </a:lnTo>
                <a:lnTo>
                  <a:pt x="505582" y="76220"/>
                </a:lnTo>
                <a:lnTo>
                  <a:pt x="535179" y="106537"/>
                </a:lnTo>
                <a:lnTo>
                  <a:pt x="559260" y="140627"/>
                </a:lnTo>
                <a:lnTo>
                  <a:pt x="577214" y="177953"/>
                </a:lnTo>
                <a:lnTo>
                  <a:pt x="588433" y="217978"/>
                </a:lnTo>
                <a:lnTo>
                  <a:pt x="592309" y="260166"/>
                </a:lnTo>
                <a:lnTo>
                  <a:pt x="588433" y="302368"/>
                </a:lnTo>
                <a:lnTo>
                  <a:pt x="577214" y="342402"/>
                </a:lnTo>
                <a:lnTo>
                  <a:pt x="559260" y="379731"/>
                </a:lnTo>
                <a:lnTo>
                  <a:pt x="535179" y="413820"/>
                </a:lnTo>
                <a:lnTo>
                  <a:pt x="505582" y="444134"/>
                </a:lnTo>
                <a:lnTo>
                  <a:pt x="471076" y="470138"/>
                </a:lnTo>
                <a:lnTo>
                  <a:pt x="432272" y="491294"/>
                </a:lnTo>
                <a:lnTo>
                  <a:pt x="389777" y="507069"/>
                </a:lnTo>
                <a:lnTo>
                  <a:pt x="344201" y="516927"/>
                </a:lnTo>
                <a:lnTo>
                  <a:pt x="296154" y="520332"/>
                </a:lnTo>
                <a:lnTo>
                  <a:pt x="248121" y="516926"/>
                </a:lnTo>
                <a:lnTo>
                  <a:pt x="202554" y="507064"/>
                </a:lnTo>
                <a:lnTo>
                  <a:pt x="160063" y="491283"/>
                </a:lnTo>
                <a:lnTo>
                  <a:pt x="121258" y="470120"/>
                </a:lnTo>
                <a:lnTo>
                  <a:pt x="86749" y="444112"/>
                </a:lnTo>
                <a:lnTo>
                  <a:pt x="57146" y="413795"/>
                </a:lnTo>
                <a:lnTo>
                  <a:pt x="33059" y="379705"/>
                </a:lnTo>
                <a:lnTo>
                  <a:pt x="15100" y="342379"/>
                </a:lnTo>
                <a:lnTo>
                  <a:pt x="3876" y="302354"/>
                </a:lnTo>
                <a:lnTo>
                  <a:pt x="0" y="260166"/>
                </a:lnTo>
                <a:close/>
              </a:path>
              <a:path w="592454" h="520700">
                <a:moveTo>
                  <a:pt x="0" y="260166"/>
                </a:moveTo>
                <a:lnTo>
                  <a:pt x="3876" y="217963"/>
                </a:lnTo>
                <a:lnTo>
                  <a:pt x="15100" y="177930"/>
                </a:lnTo>
                <a:lnTo>
                  <a:pt x="33060" y="140601"/>
                </a:lnTo>
                <a:lnTo>
                  <a:pt x="57146" y="106511"/>
                </a:lnTo>
                <a:lnTo>
                  <a:pt x="86749" y="76197"/>
                </a:lnTo>
                <a:lnTo>
                  <a:pt x="121258" y="50194"/>
                </a:lnTo>
                <a:lnTo>
                  <a:pt x="160063" y="29037"/>
                </a:lnTo>
                <a:lnTo>
                  <a:pt x="202554" y="13262"/>
                </a:lnTo>
                <a:lnTo>
                  <a:pt x="248121" y="3404"/>
                </a:lnTo>
                <a:lnTo>
                  <a:pt x="296154" y="0"/>
                </a:lnTo>
                <a:lnTo>
                  <a:pt x="344202" y="3406"/>
                </a:lnTo>
                <a:lnTo>
                  <a:pt x="389777" y="13268"/>
                </a:lnTo>
                <a:lnTo>
                  <a:pt x="432272" y="29048"/>
                </a:lnTo>
                <a:lnTo>
                  <a:pt x="471076" y="50211"/>
                </a:lnTo>
                <a:lnTo>
                  <a:pt x="505582" y="76220"/>
                </a:lnTo>
                <a:lnTo>
                  <a:pt x="535179" y="106537"/>
                </a:lnTo>
                <a:lnTo>
                  <a:pt x="559260" y="140627"/>
                </a:lnTo>
                <a:lnTo>
                  <a:pt x="577214" y="177953"/>
                </a:lnTo>
                <a:lnTo>
                  <a:pt x="588433" y="217978"/>
                </a:lnTo>
                <a:lnTo>
                  <a:pt x="592309" y="260166"/>
                </a:lnTo>
                <a:lnTo>
                  <a:pt x="588433" y="302368"/>
                </a:lnTo>
                <a:lnTo>
                  <a:pt x="577214" y="342402"/>
                </a:lnTo>
                <a:lnTo>
                  <a:pt x="559260" y="379731"/>
                </a:lnTo>
                <a:lnTo>
                  <a:pt x="535179" y="413820"/>
                </a:lnTo>
                <a:lnTo>
                  <a:pt x="505582" y="444134"/>
                </a:lnTo>
                <a:lnTo>
                  <a:pt x="471076" y="470138"/>
                </a:lnTo>
                <a:lnTo>
                  <a:pt x="432272" y="491294"/>
                </a:lnTo>
                <a:lnTo>
                  <a:pt x="389777" y="507069"/>
                </a:lnTo>
                <a:lnTo>
                  <a:pt x="344201" y="516927"/>
                </a:lnTo>
                <a:lnTo>
                  <a:pt x="296154" y="520332"/>
                </a:lnTo>
                <a:lnTo>
                  <a:pt x="248121" y="516926"/>
                </a:lnTo>
                <a:lnTo>
                  <a:pt x="202554" y="507064"/>
                </a:lnTo>
                <a:lnTo>
                  <a:pt x="160063" y="491283"/>
                </a:lnTo>
                <a:lnTo>
                  <a:pt x="121258" y="470120"/>
                </a:lnTo>
                <a:lnTo>
                  <a:pt x="86749" y="444112"/>
                </a:lnTo>
                <a:lnTo>
                  <a:pt x="57146" y="413795"/>
                </a:lnTo>
                <a:lnTo>
                  <a:pt x="33059" y="379705"/>
                </a:lnTo>
                <a:lnTo>
                  <a:pt x="15100" y="342379"/>
                </a:lnTo>
                <a:lnTo>
                  <a:pt x="3876" y="302354"/>
                </a:lnTo>
                <a:lnTo>
                  <a:pt x="0" y="260166"/>
                </a:lnTo>
                <a:close/>
              </a:path>
            </a:pathLst>
          </a:custGeom>
          <a:ln w="5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47319" y="7331389"/>
            <a:ext cx="6930390" cy="337820"/>
          </a:xfrm>
          <a:custGeom>
            <a:avLst/>
            <a:gdLst/>
            <a:ahLst/>
            <a:cxnLst/>
            <a:rect l="l" t="t" r="r" b="b"/>
            <a:pathLst>
              <a:path w="6930390" h="337820">
                <a:moveTo>
                  <a:pt x="6930359" y="337416"/>
                </a:moveTo>
                <a:lnTo>
                  <a:pt x="0" y="337416"/>
                </a:lnTo>
                <a:lnTo>
                  <a:pt x="0" y="0"/>
                </a:lnTo>
                <a:lnTo>
                  <a:pt x="6930359" y="0"/>
                </a:lnTo>
                <a:lnTo>
                  <a:pt x="6930359" y="337416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65368" y="12781484"/>
            <a:ext cx="6757670" cy="337820"/>
          </a:xfrm>
          <a:custGeom>
            <a:avLst/>
            <a:gdLst/>
            <a:ahLst/>
            <a:cxnLst/>
            <a:rect l="l" t="t" r="r" b="b"/>
            <a:pathLst>
              <a:path w="6757670" h="337819">
                <a:moveTo>
                  <a:pt x="6757211" y="337416"/>
                </a:moveTo>
                <a:lnTo>
                  <a:pt x="0" y="337416"/>
                </a:lnTo>
                <a:lnTo>
                  <a:pt x="0" y="0"/>
                </a:lnTo>
                <a:lnTo>
                  <a:pt x="6757211" y="0"/>
                </a:lnTo>
                <a:lnTo>
                  <a:pt x="6757211" y="337416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03507" y="2037702"/>
            <a:ext cx="6988175" cy="315595"/>
          </a:xfrm>
          <a:custGeom>
            <a:avLst/>
            <a:gdLst/>
            <a:ahLst/>
            <a:cxnLst/>
            <a:rect l="l" t="t" r="r" b="b"/>
            <a:pathLst>
              <a:path w="6988175" h="315594">
                <a:moveTo>
                  <a:pt x="6988075" y="315218"/>
                </a:moveTo>
                <a:lnTo>
                  <a:pt x="0" y="315218"/>
                </a:lnTo>
                <a:lnTo>
                  <a:pt x="0" y="0"/>
                </a:lnTo>
                <a:lnTo>
                  <a:pt x="6988075" y="0"/>
                </a:lnTo>
                <a:lnTo>
                  <a:pt x="6988075" y="315218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334316" y="17765903"/>
            <a:ext cx="6757670" cy="337820"/>
          </a:xfrm>
          <a:custGeom>
            <a:avLst/>
            <a:gdLst/>
            <a:ahLst/>
            <a:cxnLst/>
            <a:rect l="l" t="t" r="r" b="b"/>
            <a:pathLst>
              <a:path w="6757669" h="337819">
                <a:moveTo>
                  <a:pt x="6757211" y="337416"/>
                </a:moveTo>
                <a:lnTo>
                  <a:pt x="0" y="337416"/>
                </a:lnTo>
                <a:lnTo>
                  <a:pt x="0" y="0"/>
                </a:lnTo>
                <a:lnTo>
                  <a:pt x="6757211" y="0"/>
                </a:lnTo>
                <a:lnTo>
                  <a:pt x="6757211" y="337416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370" y="70395"/>
            <a:ext cx="1414732" cy="1302807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252936" y="2037702"/>
            <a:ext cx="6748780" cy="315595"/>
          </a:xfrm>
          <a:custGeom>
            <a:avLst/>
            <a:gdLst/>
            <a:ahLst/>
            <a:cxnLst/>
            <a:rect l="l" t="t" r="r" b="b"/>
            <a:pathLst>
              <a:path w="6748780" h="315594">
                <a:moveTo>
                  <a:pt x="6748331" y="315218"/>
                </a:moveTo>
                <a:lnTo>
                  <a:pt x="0" y="315218"/>
                </a:lnTo>
                <a:lnTo>
                  <a:pt x="0" y="0"/>
                </a:lnTo>
                <a:lnTo>
                  <a:pt x="6748331" y="0"/>
                </a:lnTo>
                <a:lnTo>
                  <a:pt x="6748331" y="315218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160321" y="10831111"/>
            <a:ext cx="6930390" cy="337820"/>
          </a:xfrm>
          <a:custGeom>
            <a:avLst/>
            <a:gdLst/>
            <a:ahLst/>
            <a:cxnLst/>
            <a:rect l="l" t="t" r="r" b="b"/>
            <a:pathLst>
              <a:path w="6930390" h="337820">
                <a:moveTo>
                  <a:pt x="6930359" y="337416"/>
                </a:moveTo>
                <a:lnTo>
                  <a:pt x="0" y="337416"/>
                </a:lnTo>
                <a:lnTo>
                  <a:pt x="0" y="0"/>
                </a:lnTo>
                <a:lnTo>
                  <a:pt x="6930359" y="0"/>
                </a:lnTo>
                <a:lnTo>
                  <a:pt x="6930359" y="337416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3461" y="3345808"/>
            <a:ext cx="76109" cy="7610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3461" y="3838278"/>
            <a:ext cx="76109" cy="7610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3461" y="4823219"/>
            <a:ext cx="76109" cy="7610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3461" y="5315689"/>
            <a:ext cx="76109" cy="761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0247" y="804164"/>
            <a:ext cx="1278445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0247" y="4623943"/>
            <a:ext cx="1278445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29683" y="18696814"/>
            <a:ext cx="4545584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10247" y="18696814"/>
            <a:ext cx="326713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7564" y="18696814"/>
            <a:ext cx="3267138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236" y="2492507"/>
            <a:ext cx="6617970" cy="34753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8255" algn="just">
              <a:lnSpc>
                <a:spcPct val="101000"/>
              </a:lnSpc>
              <a:spcBef>
                <a:spcPts val="110"/>
              </a:spcBef>
            </a:pP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Depth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estimation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on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image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using</a:t>
            </a:r>
            <a:r>
              <a:rPr sz="1600" spc="-1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sparse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hierarchical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encoder</a:t>
            </a:r>
            <a:r>
              <a:rPr sz="1600" spc="-1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decoder </a:t>
            </a:r>
            <a:r>
              <a:rPr sz="1600" spc="-4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involves</a:t>
            </a:r>
            <a:r>
              <a:rPr sz="1600" spc="-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following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key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aspects:</a:t>
            </a:r>
            <a:endParaRPr sz="1600" dirty="0">
              <a:latin typeface="Tahoma"/>
              <a:cs typeface="Tahoma"/>
            </a:endParaRPr>
          </a:p>
          <a:p>
            <a:pPr marL="364490" indent="-173355" algn="just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365125" algn="l"/>
              </a:tabLst>
            </a:pP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155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 marL="716915" marR="6350" algn="just">
              <a:lnSpc>
                <a:spcPct val="101000"/>
              </a:lnSpc>
            </a:pP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Utilize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sparse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convolution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 techniques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encode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 the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image,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treating </a:t>
            </a:r>
            <a:r>
              <a:rPr sz="1600" spc="-48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unmasked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pixels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as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sparse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voxels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forming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3D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point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clouds.</a:t>
            </a:r>
            <a:endParaRPr sz="1600" dirty="0">
              <a:latin typeface="Tahoma"/>
              <a:cs typeface="Tahoma"/>
            </a:endParaRPr>
          </a:p>
          <a:p>
            <a:pPr marL="716915" marR="5715" algn="just">
              <a:lnSpc>
                <a:spcPct val="101000"/>
              </a:lnSpc>
            </a:pP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231F20"/>
                </a:solidFill>
                <a:latin typeface="Tahoma"/>
                <a:cs typeface="Tahoma"/>
              </a:rPr>
              <a:t>ll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ow</a:t>
            </a:r>
            <a:r>
              <a:rPr sz="160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rr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155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1600" spc="-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1600" spc="-1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1600" spc="-20" dirty="0">
                <a:solidFill>
                  <a:srgbClr val="231F20"/>
                </a:solidFill>
                <a:latin typeface="Tahoma"/>
                <a:cs typeface="Tahoma"/>
              </a:rPr>
              <a:t>t 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images, overcoming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limitations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convnets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that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rely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on convolution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operations.</a:t>
            </a:r>
            <a:endParaRPr sz="1600" dirty="0">
              <a:latin typeface="Tahoma"/>
              <a:cs typeface="Tahoma"/>
            </a:endParaRPr>
          </a:p>
          <a:p>
            <a:pPr marL="364490" indent="-173355" algn="just">
              <a:lnSpc>
                <a:spcPct val="100000"/>
              </a:lnSpc>
              <a:spcBef>
                <a:spcPts val="15"/>
              </a:spcBef>
              <a:buAutoNum type="arabicPeriod" startAt="2"/>
              <a:tabLst>
                <a:tab pos="365125" algn="l"/>
              </a:tabLst>
            </a:pP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35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155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 marL="716915" marR="5080" algn="just">
              <a:lnSpc>
                <a:spcPct val="101000"/>
              </a:lnSpc>
            </a:pP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Employ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a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hierarchical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decoder that reconstructs depth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information from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multi-scale</a:t>
            </a:r>
            <a:r>
              <a:rPr sz="1600" spc="-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encoded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features.</a:t>
            </a:r>
            <a:endParaRPr sz="1600" dirty="0">
              <a:latin typeface="Tahoma"/>
              <a:cs typeface="Tahoma"/>
            </a:endParaRPr>
          </a:p>
          <a:p>
            <a:pPr marL="716915" marR="6350" algn="just">
              <a:lnSpc>
                <a:spcPct val="101000"/>
              </a:lnSpc>
            </a:pP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hierarchical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decoder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aligns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hierarchical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structure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600" spc="-1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convnets, </a:t>
            </a:r>
            <a:r>
              <a:rPr sz="1600" spc="-4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effectively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leveraging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benefits of BERT-style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pre-training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in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convnet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 architectures.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010" y="16258164"/>
            <a:ext cx="6757670" cy="337820"/>
          </a:xfrm>
          <a:custGeom>
            <a:avLst/>
            <a:gdLst/>
            <a:ahLst/>
            <a:cxnLst/>
            <a:rect l="l" t="t" r="r" b="b"/>
            <a:pathLst>
              <a:path w="6757670" h="337819">
                <a:moveTo>
                  <a:pt x="6757211" y="337416"/>
                </a:moveTo>
                <a:lnTo>
                  <a:pt x="0" y="337416"/>
                </a:lnTo>
                <a:lnTo>
                  <a:pt x="0" y="0"/>
                </a:lnTo>
                <a:lnTo>
                  <a:pt x="6757211" y="0"/>
                </a:lnTo>
                <a:lnTo>
                  <a:pt x="6757211" y="337416"/>
                </a:lnTo>
                <a:close/>
              </a:path>
            </a:pathLst>
          </a:custGeom>
          <a:solidFill>
            <a:srgbClr val="C2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6516" y="15183564"/>
            <a:ext cx="6559487" cy="22922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1274" y="10938"/>
            <a:ext cx="13300075" cy="228536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05865">
              <a:lnSpc>
                <a:spcPct val="100000"/>
              </a:lnSpc>
              <a:spcBef>
                <a:spcPts val="1770"/>
              </a:spcBef>
            </a:pPr>
            <a:r>
              <a:rPr sz="2750" b="1" spc="-40" dirty="0">
                <a:solidFill>
                  <a:srgbClr val="231F20"/>
                </a:solidFill>
                <a:latin typeface="Tahoma"/>
                <a:cs typeface="Tahoma"/>
              </a:rPr>
              <a:t>Single</a:t>
            </a:r>
            <a:r>
              <a:rPr sz="2750" b="1" spc="-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-85" dirty="0">
                <a:solidFill>
                  <a:srgbClr val="231F20"/>
                </a:solidFill>
                <a:latin typeface="Tahoma"/>
                <a:cs typeface="Tahoma"/>
              </a:rPr>
              <a:t>Image</a:t>
            </a:r>
            <a:r>
              <a:rPr sz="2750" b="1" spc="-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25" dirty="0">
                <a:solidFill>
                  <a:srgbClr val="231F20"/>
                </a:solidFill>
                <a:latin typeface="Tahoma"/>
                <a:cs typeface="Tahoma"/>
              </a:rPr>
              <a:t>Depth</a:t>
            </a:r>
            <a:r>
              <a:rPr sz="2750" b="1" spc="-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25" dirty="0">
                <a:solidFill>
                  <a:srgbClr val="231F20"/>
                </a:solidFill>
                <a:latin typeface="Tahoma"/>
                <a:cs typeface="Tahoma"/>
              </a:rPr>
              <a:t>Estimation</a:t>
            </a:r>
            <a:r>
              <a:rPr sz="2750" b="1" spc="-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-10" dirty="0">
                <a:solidFill>
                  <a:srgbClr val="231F20"/>
                </a:solidFill>
                <a:latin typeface="Tahoma"/>
                <a:cs typeface="Tahoma"/>
              </a:rPr>
              <a:t>using</a:t>
            </a:r>
            <a:r>
              <a:rPr sz="2750" b="1" spc="-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-30" dirty="0">
                <a:solidFill>
                  <a:srgbClr val="231F20"/>
                </a:solidFill>
                <a:latin typeface="Tahoma"/>
                <a:cs typeface="Tahoma"/>
              </a:rPr>
              <a:t>SparK</a:t>
            </a:r>
            <a:r>
              <a:rPr sz="2750" b="1" spc="-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5" dirty="0">
                <a:solidFill>
                  <a:srgbClr val="231F20"/>
                </a:solidFill>
                <a:latin typeface="Tahoma"/>
                <a:cs typeface="Tahoma"/>
              </a:rPr>
              <a:t>Encoder</a:t>
            </a:r>
            <a:r>
              <a:rPr sz="2750" b="1" spc="-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b="1" spc="15" dirty="0">
                <a:solidFill>
                  <a:srgbClr val="231F20"/>
                </a:solidFill>
                <a:latin typeface="Tahoma"/>
                <a:cs typeface="Tahoma"/>
              </a:rPr>
              <a:t>Decoder</a:t>
            </a:r>
            <a:endParaRPr sz="2750" dirty="0">
              <a:latin typeface="Tahoma"/>
              <a:cs typeface="Tahoma"/>
            </a:endParaRPr>
          </a:p>
          <a:p>
            <a:pPr marR="48895" algn="ctr">
              <a:lnSpc>
                <a:spcPct val="100000"/>
              </a:lnSpc>
              <a:spcBef>
                <a:spcPts val="1135"/>
              </a:spcBef>
            </a:pPr>
            <a:r>
              <a:rPr sz="1800" i="1" spc="80" dirty="0">
                <a:latin typeface="Arial"/>
                <a:cs typeface="Arial"/>
              </a:rPr>
              <a:t>Deep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spc="90" dirty="0">
                <a:latin typeface="Arial"/>
                <a:cs typeface="Arial"/>
              </a:rPr>
              <a:t>Learning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spc="70" dirty="0">
                <a:latin typeface="Arial"/>
                <a:cs typeface="Arial"/>
              </a:rPr>
              <a:t>Course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spc="105" dirty="0">
                <a:latin typeface="Arial"/>
                <a:cs typeface="Arial"/>
              </a:rPr>
              <a:t>Project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1600" i="1" spc="100" dirty="0">
                <a:latin typeface="Arial"/>
                <a:cs typeface="Arial"/>
              </a:rPr>
              <a:t>Group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spc="165" dirty="0">
                <a:latin typeface="Arial"/>
                <a:cs typeface="Arial"/>
              </a:rPr>
              <a:t>001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600" i="1" spc="100" dirty="0">
                <a:solidFill>
                  <a:srgbClr val="C2C4C2"/>
                </a:solidFill>
                <a:latin typeface="Arial"/>
                <a:cs typeface="Arial"/>
              </a:rPr>
              <a:t>Group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05" dirty="0">
                <a:solidFill>
                  <a:srgbClr val="C2C4C2"/>
                </a:solidFill>
                <a:latin typeface="Arial"/>
                <a:cs typeface="Arial"/>
              </a:rPr>
              <a:t>Members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95" dirty="0">
                <a:solidFill>
                  <a:srgbClr val="C2C4C2"/>
                </a:solidFill>
                <a:latin typeface="Arial"/>
                <a:cs typeface="Arial"/>
              </a:rPr>
              <a:t>[Ramsha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30" dirty="0">
                <a:solidFill>
                  <a:srgbClr val="C2C4C2"/>
                </a:solidFill>
                <a:latin typeface="Arial"/>
                <a:cs typeface="Arial"/>
              </a:rPr>
              <a:t>Imran</a:t>
            </a:r>
            <a:r>
              <a:rPr sz="1600" i="1" spc="-25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85" dirty="0">
                <a:solidFill>
                  <a:srgbClr val="C2C4C2"/>
                </a:solidFill>
                <a:latin typeface="Arial"/>
                <a:cs typeface="Arial"/>
              </a:rPr>
              <a:t>(phdcs22003),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00" dirty="0">
                <a:solidFill>
                  <a:srgbClr val="C2C4C2"/>
                </a:solidFill>
                <a:latin typeface="Arial"/>
                <a:cs typeface="Arial"/>
              </a:rPr>
              <a:t>Sadia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70" dirty="0">
                <a:solidFill>
                  <a:srgbClr val="C2C4C2"/>
                </a:solidFill>
                <a:latin typeface="Arial"/>
                <a:cs typeface="Arial"/>
              </a:rPr>
              <a:t>Saeed</a:t>
            </a:r>
            <a:r>
              <a:rPr sz="1600" i="1" spc="-25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50" dirty="0">
                <a:solidFill>
                  <a:srgbClr val="C2C4C2"/>
                </a:solidFill>
                <a:latin typeface="Arial"/>
                <a:cs typeface="Arial"/>
              </a:rPr>
              <a:t>(msds22012),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00" dirty="0">
                <a:solidFill>
                  <a:srgbClr val="C2C4C2"/>
                </a:solidFill>
                <a:latin typeface="Arial"/>
                <a:cs typeface="Arial"/>
              </a:rPr>
              <a:t>Salwa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35" dirty="0">
                <a:solidFill>
                  <a:srgbClr val="C2C4C2"/>
                </a:solidFill>
                <a:latin typeface="Arial"/>
                <a:cs typeface="Arial"/>
              </a:rPr>
              <a:t>Batool</a:t>
            </a:r>
            <a:r>
              <a:rPr sz="1600" i="1" spc="-25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50" dirty="0">
                <a:solidFill>
                  <a:srgbClr val="C2C4C2"/>
                </a:solidFill>
                <a:latin typeface="Arial"/>
                <a:cs typeface="Arial"/>
              </a:rPr>
              <a:t>(msds22022),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45" dirty="0">
                <a:solidFill>
                  <a:srgbClr val="C2C4C2"/>
                </a:solidFill>
                <a:latin typeface="Arial"/>
                <a:cs typeface="Arial"/>
              </a:rPr>
              <a:t>Momna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125" dirty="0">
                <a:solidFill>
                  <a:srgbClr val="C2C4C2"/>
                </a:solidFill>
                <a:latin typeface="Arial"/>
                <a:cs typeface="Arial"/>
              </a:rPr>
              <a:t>Ibrahim</a:t>
            </a:r>
            <a:r>
              <a:rPr sz="1600" i="1" spc="-30" dirty="0">
                <a:solidFill>
                  <a:srgbClr val="C2C4C2"/>
                </a:solidFill>
                <a:latin typeface="Arial"/>
                <a:cs typeface="Arial"/>
              </a:rPr>
              <a:t> </a:t>
            </a:r>
            <a:r>
              <a:rPr sz="1600" i="1" spc="75" dirty="0">
                <a:solidFill>
                  <a:srgbClr val="C2C4C2"/>
                </a:solidFill>
                <a:latin typeface="Arial"/>
                <a:cs typeface="Arial"/>
              </a:rPr>
              <a:t>(msds22054)]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 dirty="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tabLst>
                <a:tab pos="6778625" algn="l"/>
              </a:tabLst>
            </a:pPr>
            <a:r>
              <a:rPr sz="1600" spc="-5" dirty="0">
                <a:solidFill>
                  <a:srgbClr val="231F20"/>
                </a:solidFill>
                <a:latin typeface="Lucida Sans Unicode"/>
                <a:cs typeface="Lucida Sans Unicode"/>
              </a:rPr>
              <a:t>Introduction	</a:t>
            </a:r>
            <a:r>
              <a:rPr sz="2400" spc="7" baseline="1736" dirty="0">
                <a:solidFill>
                  <a:srgbClr val="231F20"/>
                </a:solidFill>
                <a:latin typeface="Lucida Sans Unicode"/>
                <a:cs typeface="Lucida Sans Unicode"/>
              </a:rPr>
              <a:t>Dataset</a:t>
            </a:r>
            <a:endParaRPr sz="2400" baseline="1736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5490" y="2492507"/>
            <a:ext cx="6530340" cy="19977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10"/>
              </a:spcBef>
            </a:pP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NYU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Depth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V2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dataset </a:t>
            </a:r>
            <a:r>
              <a:rPr sz="1600" spc="-20" dirty="0">
                <a:solidFill>
                  <a:srgbClr val="231F20"/>
                </a:solidFill>
                <a:latin typeface="Tahoma"/>
                <a:cs typeface="Tahoma"/>
              </a:rPr>
              <a:t>is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a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popular dataset for depth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estimation,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which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consists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RGB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images and corresponding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depth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maps.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dataset contains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a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total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1,449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pairs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RGB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depth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images.</a:t>
            </a:r>
            <a:endParaRPr sz="16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Specifically,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dataset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divided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into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two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subsets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testing:</a:t>
            </a:r>
            <a:endParaRPr sz="1600" dirty="0">
              <a:latin typeface="Tahoma"/>
              <a:cs typeface="Tahoma"/>
            </a:endParaRPr>
          </a:p>
          <a:p>
            <a:pPr marL="364490" marR="7620" indent="-172720" algn="just">
              <a:lnSpc>
                <a:spcPct val="101000"/>
              </a:lnSpc>
              <a:buAutoNum type="arabicPeriod"/>
              <a:tabLst>
                <a:tab pos="365125" algn="l"/>
              </a:tabLst>
            </a:pP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set: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NYU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Depth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V2</a:t>
            </a:r>
            <a:r>
              <a:rPr sz="1600" spc="-1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training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set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latin typeface="Tahoma"/>
                <a:cs typeface="Tahoma"/>
              </a:rPr>
              <a:t>consists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231F20"/>
                </a:solidFill>
                <a:latin typeface="Tahoma"/>
                <a:cs typeface="Tahoma"/>
              </a:rPr>
              <a:t>795</a:t>
            </a:r>
            <a:r>
              <a:rPr sz="1600" spc="-1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RGB-depth</a:t>
            </a:r>
            <a:r>
              <a:rPr sz="1600" spc="-1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image </a:t>
            </a:r>
            <a:r>
              <a:rPr sz="1600" spc="-4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pairs.</a:t>
            </a:r>
            <a:endParaRPr sz="1600" dirty="0">
              <a:latin typeface="Tahoma"/>
              <a:cs typeface="Tahoma"/>
            </a:endParaRPr>
          </a:p>
          <a:p>
            <a:pPr marL="364490" marR="7620" indent="-172720" algn="just">
              <a:lnSpc>
                <a:spcPct val="101000"/>
              </a:lnSpc>
              <a:buAutoNum type="arabicPeriod"/>
              <a:tabLst>
                <a:tab pos="365125" algn="l"/>
              </a:tabLst>
            </a:pP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Testing set: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NYU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Depth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V2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testing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set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contains </a:t>
            </a:r>
            <a:r>
              <a:rPr sz="1600" spc="-25" dirty="0">
                <a:solidFill>
                  <a:srgbClr val="231F20"/>
                </a:solidFill>
                <a:latin typeface="Tahoma"/>
                <a:cs typeface="Tahoma"/>
              </a:rPr>
              <a:t>654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RGB-depth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image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pairs.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7229" y="7369044"/>
            <a:ext cx="132016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dirty="0">
                <a:solidFill>
                  <a:srgbClr val="231F20"/>
                </a:solidFill>
                <a:latin typeface="Lucida Sans Unicode"/>
                <a:cs typeface="Lucida Sans Unicode"/>
              </a:rPr>
              <a:t>Methodology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846" y="12800631"/>
            <a:ext cx="322326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5" dirty="0">
                <a:solidFill>
                  <a:srgbClr val="231F20"/>
                </a:solidFill>
                <a:latin typeface="Lucida Sans Unicode"/>
                <a:cs typeface="Lucida Sans Unicode"/>
              </a:rPr>
              <a:t>Mask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25" dirty="0">
                <a:solidFill>
                  <a:srgbClr val="231F20"/>
                </a:solidFill>
                <a:latin typeface="Lucida Sans Unicode"/>
                <a:cs typeface="Lucida Sans Unicode"/>
              </a:rPr>
              <a:t>Pattern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231F20"/>
                </a:solidFill>
                <a:latin typeface="Lucida Sans Unicode"/>
                <a:cs typeface="Lucida Sans Unicode"/>
              </a:rPr>
              <a:t>Vanishing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20" dirty="0">
                <a:solidFill>
                  <a:srgbClr val="231F20"/>
                </a:solidFill>
                <a:latin typeface="Lucida Sans Unicode"/>
                <a:cs typeface="Lucida Sans Unicode"/>
              </a:rPr>
              <a:t>Problem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9161" y="17791417"/>
            <a:ext cx="126111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dirty="0">
                <a:solidFill>
                  <a:srgbClr val="231F20"/>
                </a:solidFill>
                <a:latin typeface="Lucida Sans Unicode"/>
                <a:cs typeface="Lucida Sans Unicode"/>
              </a:rPr>
              <a:t>Bibliography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64880" y="18136217"/>
            <a:ext cx="6473825" cy="172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marR="7620" indent="-1384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51130" algn="l"/>
              </a:tabLst>
            </a:pP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Tian,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K.,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Jiang,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Y.,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Diao,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105" dirty="0">
                <a:solidFill>
                  <a:srgbClr val="5B6D89"/>
                </a:solidFill>
                <a:latin typeface="Tahoma"/>
                <a:cs typeface="Tahoma"/>
              </a:rPr>
              <a:t>Q.,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Lin,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C.,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114" dirty="0">
                <a:solidFill>
                  <a:srgbClr val="5B6D89"/>
                </a:solidFill>
                <a:latin typeface="Tahoma"/>
                <a:cs typeface="Tahoma"/>
              </a:rPr>
              <a:t>Wang,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L.,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&amp;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Yuan,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Z.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(2023).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Designing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BERT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for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Convolutional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Networks: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Sparse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and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Hierarchical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Masked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Modeling.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arXiv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preprint</a:t>
            </a:r>
            <a:r>
              <a:rPr sz="1300" spc="-204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arXiv:2301.03580.</a:t>
            </a:r>
            <a:endParaRPr sz="1300">
              <a:latin typeface="Tahoma"/>
              <a:cs typeface="Tahoma"/>
            </a:endParaRPr>
          </a:p>
          <a:p>
            <a:pPr marL="150495" marR="5080" indent="-138430">
              <a:lnSpc>
                <a:spcPts val="1550"/>
              </a:lnSpc>
              <a:spcBef>
                <a:spcPts val="45"/>
              </a:spcBef>
              <a:buAutoNum type="arabicPeriod"/>
              <a:tabLst>
                <a:tab pos="151130" algn="l"/>
                <a:tab pos="745490" algn="l"/>
                <a:tab pos="1036319" algn="l"/>
                <a:tab pos="1814830" algn="l"/>
                <a:tab pos="2077085" algn="l"/>
                <a:tab pos="2587625" algn="l"/>
                <a:tab pos="2896870" algn="l"/>
                <a:tab pos="3284220" algn="l"/>
                <a:tab pos="3535045" algn="l"/>
                <a:tab pos="4137025" algn="l"/>
                <a:tab pos="4553585" algn="l"/>
                <a:tab pos="5072380" algn="l"/>
                <a:tab pos="5415280" algn="l"/>
                <a:tab pos="6156960" algn="l"/>
              </a:tabLst>
            </a:pP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N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a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t</a:t>
            </a:r>
            <a:r>
              <a:rPr sz="1300" spc="-100" dirty="0">
                <a:solidFill>
                  <a:srgbClr val="5B6D89"/>
                </a:solidFill>
                <a:latin typeface="Tahoma"/>
                <a:cs typeface="Tahoma"/>
              </a:rPr>
              <a:t>h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a</a:t>
            </a:r>
            <a:r>
              <a:rPr sz="1300" spc="-60" dirty="0">
                <a:solidFill>
                  <a:srgbClr val="5B6D89"/>
                </a:solidFill>
                <a:latin typeface="Tahoma"/>
                <a:cs typeface="Tahoma"/>
              </a:rPr>
              <a:t>n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S</a:t>
            </a:r>
            <a:r>
              <a:rPr sz="1300" spc="-114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,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P</a:t>
            </a:r>
            <a:r>
              <a:rPr sz="1300" spc="-100" dirty="0">
                <a:solidFill>
                  <a:srgbClr val="5B6D89"/>
                </a:solidFill>
                <a:latin typeface="Tahoma"/>
                <a:cs typeface="Tahoma"/>
              </a:rPr>
              <a:t>u</a:t>
            </a:r>
            <a:r>
              <a:rPr sz="1300" spc="-50" dirty="0">
                <a:solidFill>
                  <a:srgbClr val="5B6D89"/>
                </a:solidFill>
                <a:latin typeface="Tahoma"/>
                <a:cs typeface="Tahoma"/>
              </a:rPr>
              <a:t>s</a:t>
            </a:r>
            <a:r>
              <a:rPr sz="1300" spc="-100" dirty="0">
                <a:solidFill>
                  <a:srgbClr val="5B6D89"/>
                </a:solidFill>
                <a:latin typeface="Tahoma"/>
                <a:cs typeface="Tahoma"/>
              </a:rPr>
              <a:t>h</a:t>
            </a:r>
            <a:r>
              <a:rPr sz="1300" spc="-110" dirty="0">
                <a:solidFill>
                  <a:srgbClr val="5B6D89"/>
                </a:solidFill>
                <a:latin typeface="Tahoma"/>
                <a:cs typeface="Tahoma"/>
              </a:rPr>
              <a:t>m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ee</a:t>
            </a:r>
            <a:r>
              <a:rPr sz="1300" spc="-25" dirty="0">
                <a:solidFill>
                  <a:srgbClr val="5B6D89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60" dirty="0">
                <a:solidFill>
                  <a:srgbClr val="5B6D89"/>
                </a:solidFill>
                <a:latin typeface="Tahoma"/>
                <a:cs typeface="Tahoma"/>
              </a:rPr>
              <a:t>K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135" dirty="0">
                <a:solidFill>
                  <a:srgbClr val="5B6D89"/>
                </a:solidFill>
                <a:latin typeface="Tahoma"/>
                <a:cs typeface="Tahoma"/>
              </a:rPr>
              <a:t>D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ere</a:t>
            </a:r>
            <a:r>
              <a:rPr sz="1300" spc="-30" dirty="0">
                <a:solidFill>
                  <a:srgbClr val="5B6D89"/>
                </a:solidFill>
                <a:latin typeface="Tahoma"/>
                <a:cs typeface="Tahoma"/>
              </a:rPr>
              <a:t>k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H</a:t>
            </a:r>
            <a:r>
              <a:rPr sz="1300" spc="-114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,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R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o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b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F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145" dirty="0">
                <a:solidFill>
                  <a:srgbClr val="5B6D89"/>
                </a:solidFill>
                <a:latin typeface="Tahoma"/>
                <a:cs typeface="Tahoma"/>
              </a:rPr>
              <a:t>(</a:t>
            </a:r>
            <a:r>
              <a:rPr sz="1300" spc="-50" dirty="0">
                <a:solidFill>
                  <a:srgbClr val="5B6D89"/>
                </a:solidFill>
                <a:latin typeface="Tahoma"/>
                <a:cs typeface="Tahoma"/>
              </a:rPr>
              <a:t>2011</a:t>
            </a:r>
            <a:r>
              <a:rPr sz="1300" spc="-145" dirty="0">
                <a:solidFill>
                  <a:srgbClr val="5B6D89"/>
                </a:solidFill>
                <a:latin typeface="Tahoma"/>
                <a:cs typeface="Tahoma"/>
              </a:rPr>
              <a:t>)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N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Y</a:t>
            </a:r>
            <a:r>
              <a:rPr sz="1300" spc="-60" dirty="0">
                <a:solidFill>
                  <a:srgbClr val="5B6D89"/>
                </a:solidFill>
                <a:latin typeface="Tahoma"/>
                <a:cs typeface="Tahoma"/>
              </a:rPr>
              <a:t>U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135" dirty="0">
                <a:solidFill>
                  <a:srgbClr val="5B6D89"/>
                </a:solidFill>
                <a:latin typeface="Tahoma"/>
                <a:cs typeface="Tahoma"/>
              </a:rPr>
              <a:t>D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ep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t</a:t>
            </a:r>
            <a:r>
              <a:rPr sz="1300" spc="-60" dirty="0">
                <a:solidFill>
                  <a:srgbClr val="5B6D89"/>
                </a:solidFill>
                <a:latin typeface="Tahoma"/>
                <a:cs typeface="Tahoma"/>
              </a:rPr>
              <a:t>h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105" dirty="0">
                <a:solidFill>
                  <a:srgbClr val="5B6D89"/>
                </a:solidFill>
                <a:latin typeface="Tahoma"/>
                <a:cs typeface="Tahoma"/>
              </a:rPr>
              <a:t>V</a:t>
            </a:r>
            <a:r>
              <a:rPr sz="1300" spc="-50" dirty="0">
                <a:solidFill>
                  <a:srgbClr val="5B6D89"/>
                </a:solidFill>
                <a:latin typeface="Tahoma"/>
                <a:cs typeface="Tahoma"/>
              </a:rPr>
              <a:t>2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.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R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t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r</a:t>
            </a:r>
            <a:r>
              <a:rPr sz="1300" spc="-45" dirty="0">
                <a:solidFill>
                  <a:srgbClr val="5B6D89"/>
                </a:solidFill>
                <a:latin typeface="Tahoma"/>
                <a:cs typeface="Tahoma"/>
              </a:rPr>
              <a:t>i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</a:t>
            </a:r>
            <a:r>
              <a:rPr sz="1300" spc="-110" dirty="0">
                <a:solidFill>
                  <a:srgbClr val="5B6D89"/>
                </a:solidFill>
                <a:latin typeface="Tahoma"/>
                <a:cs typeface="Tahoma"/>
              </a:rPr>
              <a:t>v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e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d</a:t>
            </a:r>
            <a:r>
              <a:rPr sz="1300" dirty="0">
                <a:solidFill>
                  <a:srgbClr val="5B6D89"/>
                </a:solidFill>
                <a:latin typeface="Tahoma"/>
                <a:cs typeface="Tahoma"/>
              </a:rPr>
              <a:t>	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f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r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o</a:t>
            </a:r>
            <a:r>
              <a:rPr sz="1300" spc="-40" dirty="0">
                <a:solidFill>
                  <a:srgbClr val="5B6D89"/>
                </a:solidFill>
                <a:latin typeface="Tahoma"/>
                <a:cs typeface="Tahoma"/>
              </a:rPr>
              <a:t>m 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https://cs.nyu.edu/~silberman/datasets/nyu_depth_v2.html</a:t>
            </a:r>
            <a:endParaRPr sz="1300">
              <a:latin typeface="Tahoma"/>
              <a:cs typeface="Tahoma"/>
            </a:endParaRPr>
          </a:p>
          <a:p>
            <a:pPr marL="150495" indent="-138430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151130" algn="l"/>
              </a:tabLst>
            </a:pP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Devlin,</a:t>
            </a:r>
            <a:r>
              <a:rPr sz="1300" spc="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55" dirty="0">
                <a:solidFill>
                  <a:srgbClr val="5B6D89"/>
                </a:solidFill>
                <a:latin typeface="Tahoma"/>
                <a:cs typeface="Tahoma"/>
              </a:rPr>
              <a:t>J.,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100" dirty="0">
                <a:solidFill>
                  <a:srgbClr val="5B6D89"/>
                </a:solidFill>
                <a:latin typeface="Tahoma"/>
                <a:cs typeface="Tahoma"/>
              </a:rPr>
              <a:t>Chang,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M.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114" dirty="0">
                <a:solidFill>
                  <a:srgbClr val="5B6D89"/>
                </a:solidFill>
                <a:latin typeface="Tahoma"/>
                <a:cs typeface="Tahoma"/>
              </a:rPr>
              <a:t>W.,</a:t>
            </a:r>
            <a:r>
              <a:rPr sz="1300" spc="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Lee,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K.,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&amp;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5B6D89"/>
                </a:solidFill>
                <a:latin typeface="Tahoma"/>
                <a:cs typeface="Tahoma"/>
              </a:rPr>
              <a:t>Toutanova,</a:t>
            </a:r>
            <a:r>
              <a:rPr sz="1300" spc="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K.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(2018).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Bert: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Pre-training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of</a:t>
            </a:r>
            <a:r>
              <a:rPr sz="1300" spc="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deep</a:t>
            </a:r>
            <a:r>
              <a:rPr sz="1300" spc="1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bidirectional</a:t>
            </a:r>
            <a:endParaRPr sz="1300">
              <a:latin typeface="Tahoma"/>
              <a:cs typeface="Tahoma"/>
            </a:endParaRPr>
          </a:p>
          <a:p>
            <a:pPr marL="150495">
              <a:lnSpc>
                <a:spcPct val="100000"/>
              </a:lnSpc>
              <a:spcBef>
                <a:spcPts val="275"/>
              </a:spcBef>
            </a:pP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transformers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for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language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understanding.</a:t>
            </a:r>
            <a:r>
              <a:rPr sz="1300" spc="-19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arXiv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preprint</a:t>
            </a:r>
            <a:r>
              <a:rPr sz="1300" spc="-20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arXiv:1810.04805.</a:t>
            </a:r>
            <a:endParaRPr sz="1300">
              <a:latin typeface="Tahoma"/>
              <a:cs typeface="Tahoma"/>
            </a:endParaRPr>
          </a:p>
          <a:p>
            <a:pPr marL="150495" marR="7620" indent="-138430">
              <a:lnSpc>
                <a:spcPct val="117500"/>
              </a:lnSpc>
              <a:buAutoNum type="arabicPeriod" startAt="4"/>
              <a:tabLst>
                <a:tab pos="151130" algn="l"/>
              </a:tabLst>
            </a:pPr>
            <a:r>
              <a:rPr sz="1300" spc="-90" dirty="0">
                <a:solidFill>
                  <a:srgbClr val="5B6D89"/>
                </a:solidFill>
                <a:latin typeface="Tahoma"/>
                <a:cs typeface="Tahoma"/>
              </a:rPr>
              <a:t>Graham,</a:t>
            </a:r>
            <a:r>
              <a:rPr sz="1300" spc="-17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B.,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&amp;</a:t>
            </a:r>
            <a:r>
              <a:rPr sz="1300" spc="-17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Van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der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Maaten,</a:t>
            </a:r>
            <a:r>
              <a:rPr sz="1300" spc="-17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5B6D89"/>
                </a:solidFill>
                <a:latin typeface="Tahoma"/>
                <a:cs typeface="Tahoma"/>
              </a:rPr>
              <a:t>L.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(2017).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Submanifold</a:t>
            </a:r>
            <a:r>
              <a:rPr sz="1300" spc="-17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sparse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convolutional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80" dirty="0">
                <a:solidFill>
                  <a:srgbClr val="5B6D89"/>
                </a:solidFill>
                <a:latin typeface="Tahoma"/>
                <a:cs typeface="Tahoma"/>
              </a:rPr>
              <a:t>networks.</a:t>
            </a:r>
            <a:r>
              <a:rPr sz="1300" spc="-17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B6D89"/>
                </a:solidFill>
                <a:latin typeface="Tahoma"/>
                <a:cs typeface="Tahoma"/>
              </a:rPr>
              <a:t>arXiv</a:t>
            </a:r>
            <a:r>
              <a:rPr sz="1300" spc="-17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preprint </a:t>
            </a:r>
            <a:r>
              <a:rPr sz="1300" spc="-6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B6D89"/>
                </a:solidFill>
                <a:latin typeface="Tahoma"/>
                <a:cs typeface="Tahoma"/>
              </a:rPr>
              <a:t>arXiv:1706.01307.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5654" y="6558244"/>
            <a:ext cx="545973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Figure4:</a:t>
            </a:r>
            <a:r>
              <a:rPr sz="950" spc="-1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Output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from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the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0" dirty="0">
                <a:latin typeface="Tahoma"/>
                <a:cs typeface="Tahoma"/>
              </a:rPr>
              <a:t>RGB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camera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(left),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preprocessed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depth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(center)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and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a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set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of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labels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60" dirty="0">
                <a:latin typeface="Tahoma"/>
                <a:cs typeface="Tahoma"/>
              </a:rPr>
              <a:t>(right)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for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the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65" dirty="0">
                <a:latin typeface="Tahoma"/>
                <a:cs typeface="Tahoma"/>
              </a:rPr>
              <a:t>image.[2]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238" y="19265496"/>
            <a:ext cx="185928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Figure3:</a:t>
            </a:r>
            <a:r>
              <a:rPr sz="950" spc="-1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Pretrain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Model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Train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on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SparK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21616" y="10809964"/>
            <a:ext cx="73088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5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16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sz="1600" spc="-30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1600" spc="15" dirty="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sz="16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l</a:t>
            </a:r>
            <a:r>
              <a:rPr sz="1600" spc="-15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16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994" y="6119135"/>
            <a:ext cx="6748780" cy="315595"/>
          </a:xfrm>
          <a:prstGeom prst="rect">
            <a:avLst/>
          </a:prstGeom>
          <a:solidFill>
            <a:srgbClr val="C2C4C2"/>
          </a:solidFill>
        </p:spPr>
        <p:txBody>
          <a:bodyPr vert="horz" wrap="square" lIns="0" tIns="2984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35"/>
              </a:spcBef>
            </a:pPr>
            <a:r>
              <a:rPr sz="1600" spc="20" dirty="0">
                <a:solidFill>
                  <a:srgbClr val="231F20"/>
                </a:solidFill>
                <a:latin typeface="Lucida Sans Unicode"/>
                <a:cs typeface="Lucida Sans Unicode"/>
              </a:rPr>
              <a:t>Problem</a:t>
            </a:r>
            <a:r>
              <a:rPr sz="1600" spc="-9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15" dirty="0">
                <a:solidFill>
                  <a:srgbClr val="231F20"/>
                </a:solidFill>
                <a:latin typeface="Lucida Sans Unicode"/>
                <a:cs typeface="Lucida Sans Unicode"/>
              </a:rPr>
              <a:t>Statement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846" y="6521736"/>
            <a:ext cx="6529705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10"/>
              </a:spcBef>
            </a:pP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depth estimation problem involves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determining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relative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distances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or </a:t>
            </a:r>
            <a:r>
              <a:rPr sz="1600" spc="-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de</a:t>
            </a:r>
            <a:r>
              <a:rPr sz="1600" spc="-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pths</a:t>
            </a:r>
            <a:r>
              <a:rPr sz="1600" spc="-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objects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in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given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image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or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scene.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goal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is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assign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depth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value</a:t>
            </a:r>
            <a:r>
              <a:rPr sz="1600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ahoma"/>
                <a:cs typeface="Tahoma"/>
              </a:rPr>
              <a:t>to </a:t>
            </a:r>
            <a:r>
              <a:rPr sz="1600" spc="-4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each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pixel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or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region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image,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indicating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how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far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away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camera.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6546" y="7355699"/>
            <a:ext cx="6748780" cy="315595"/>
          </a:xfrm>
          <a:prstGeom prst="rect">
            <a:avLst/>
          </a:prstGeom>
          <a:solidFill>
            <a:srgbClr val="C2C4C2"/>
          </a:solidFill>
        </p:spPr>
        <p:txBody>
          <a:bodyPr vert="horz" wrap="square" lIns="0" tIns="298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35"/>
              </a:spcBef>
            </a:pPr>
            <a:r>
              <a:rPr sz="1600" spc="-20" dirty="0">
                <a:solidFill>
                  <a:srgbClr val="231F20"/>
                </a:solidFill>
                <a:latin typeface="Lucida Sans Unicode"/>
                <a:cs typeface="Lucida Sans Unicode"/>
              </a:rPr>
              <a:t>Applications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560" y="7910951"/>
            <a:ext cx="71632" cy="7163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560" y="8157186"/>
            <a:ext cx="71632" cy="71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560" y="8403421"/>
            <a:ext cx="71632" cy="716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560" y="8895891"/>
            <a:ext cx="71632" cy="716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0912" y="7794116"/>
            <a:ext cx="6408420" cy="1654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130"/>
              </a:spcBef>
            </a:pP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160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4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20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1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endParaRPr sz="1600" dirty="0">
              <a:latin typeface="Tahoma"/>
              <a:cs typeface="Tahoma"/>
            </a:endParaRPr>
          </a:p>
          <a:p>
            <a:pPr marL="243840" marR="5080">
              <a:lnSpc>
                <a:spcPct val="101000"/>
              </a:lnSpc>
              <a:tabLst>
                <a:tab pos="4385945" algn="l"/>
              </a:tabLst>
            </a:pP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Robotics: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Tasks 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like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object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manipulation, 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grasping, 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and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navigation.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231F20"/>
                </a:solidFill>
                <a:latin typeface="Tahoma"/>
                <a:cs typeface="Tahoma"/>
              </a:rPr>
              <a:t>Augmented</a:t>
            </a:r>
            <a:r>
              <a:rPr sz="1600" spc="-2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Reality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30" dirty="0">
                <a:solidFill>
                  <a:srgbClr val="231F20"/>
                </a:solidFill>
                <a:latin typeface="Tahoma"/>
                <a:cs typeface="Tahoma"/>
              </a:rPr>
              <a:t>(AR):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Estimating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depth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scene,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virtual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objects</a:t>
            </a:r>
            <a:r>
              <a:rPr sz="1600" spc="-2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231F20"/>
                </a:solidFill>
                <a:latin typeface="Tahoma"/>
                <a:cs typeface="Tahoma"/>
              </a:rPr>
              <a:t>can </a:t>
            </a:r>
            <a:r>
              <a:rPr sz="1600" spc="-48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1600" spc="-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1600" spc="-10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1600" spc="-3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1600" spc="-2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pp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1600" spc="-8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1600" spc="-4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1600" spc="-1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1600" spc="-16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lang="en-GB" sz="1600" strike="sngStrike" spc="-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GB" sz="1600" spc="-7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lang="en-GB" sz="1600" spc="-8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lang="en-GB" sz="1600" spc="-7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lang="en-GB" sz="1600" spc="-6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lang="en-GB" sz="1600" spc="-10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lang="en-GB" sz="1600" spc="-80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lang="en-GB" sz="16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</a:p>
          <a:p>
            <a:pPr marL="243840" marR="5080">
              <a:lnSpc>
                <a:spcPct val="101000"/>
              </a:lnSpc>
              <a:tabLst>
                <a:tab pos="4385945" algn="l"/>
              </a:tabLst>
            </a:pPr>
            <a:r>
              <a:rPr lang="en-GB" sz="1600" spc="-75" dirty="0">
                <a:solidFill>
                  <a:srgbClr val="231F20"/>
                </a:solidFill>
                <a:latin typeface="Tahoma"/>
                <a:cs typeface="Tahoma"/>
              </a:rPr>
              <a:t>Satellite</a:t>
            </a:r>
            <a:r>
              <a:rPr lang="en-GB" sz="1600" spc="-2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100" dirty="0">
                <a:solidFill>
                  <a:srgbClr val="231F20"/>
                </a:solidFill>
                <a:latin typeface="Tahoma"/>
                <a:cs typeface="Tahoma"/>
              </a:rPr>
              <a:t>Images:</a:t>
            </a:r>
            <a:r>
              <a:rPr lang="en-GB" sz="1600" spc="-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95" dirty="0">
                <a:solidFill>
                  <a:srgbClr val="231F20"/>
                </a:solidFill>
                <a:latin typeface="Tahoma"/>
                <a:cs typeface="Tahoma"/>
              </a:rPr>
              <a:t>(Terrain</a:t>
            </a:r>
            <a:r>
              <a:rPr lang="en-GB" sz="1600" spc="-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90" dirty="0">
                <a:solidFill>
                  <a:srgbClr val="231F20"/>
                </a:solidFill>
                <a:latin typeface="Tahoma"/>
                <a:cs typeface="Tahoma"/>
              </a:rPr>
              <a:t>Mapping,</a:t>
            </a:r>
            <a:r>
              <a:rPr lang="en-GB" sz="1600" spc="-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75" dirty="0">
                <a:solidFill>
                  <a:srgbClr val="231F20"/>
                </a:solidFill>
                <a:latin typeface="Tahoma"/>
                <a:cs typeface="Tahoma"/>
              </a:rPr>
              <a:t>Infrastructure</a:t>
            </a:r>
            <a:r>
              <a:rPr lang="en-GB" sz="1600" spc="-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75" dirty="0">
                <a:solidFill>
                  <a:srgbClr val="231F20"/>
                </a:solidFill>
                <a:latin typeface="Tahoma"/>
                <a:cs typeface="Tahoma"/>
              </a:rPr>
              <a:t>Planning</a:t>
            </a:r>
            <a:r>
              <a:rPr lang="en-GB" sz="1600" spc="-2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en-GB" sz="1600" spc="-80" dirty="0">
                <a:solidFill>
                  <a:srgbClr val="231F20"/>
                </a:solidFill>
                <a:latin typeface="Tahoma"/>
                <a:cs typeface="Tahoma"/>
              </a:rPr>
              <a:t>etc)</a:t>
            </a:r>
            <a:endParaRPr lang="en-GB"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600" spc="-5" dirty="0">
                <a:solidFill>
                  <a:srgbClr val="231F20"/>
                </a:solidFill>
                <a:latin typeface="Lucida Sans Unicode"/>
                <a:cs typeface="Lucida Sans Unicode"/>
              </a:rPr>
              <a:t>Different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Lucida Sans Unicode"/>
                <a:cs typeface="Lucida Sans Unicode"/>
              </a:rPr>
              <a:t>Masking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Lucida Sans Unicode"/>
                <a:cs typeface="Lucida Sans Unicode"/>
              </a:rPr>
              <a:t>Strategies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4275" y="12391518"/>
            <a:ext cx="2969895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Figure1:</a:t>
            </a:r>
            <a:r>
              <a:rPr sz="950" spc="-50" dirty="0">
                <a:latin typeface="Tahoma"/>
                <a:cs typeface="Tahoma"/>
              </a:rPr>
              <a:t>Different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Masking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Strategies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and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their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distributions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75" dirty="0">
                <a:latin typeface="Tahoma"/>
                <a:cs typeface="Tahoma"/>
              </a:rPr>
              <a:t>[1]</a:t>
            </a:r>
            <a:endParaRPr sz="9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3846" y="16283826"/>
            <a:ext cx="312483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20" dirty="0">
                <a:solidFill>
                  <a:srgbClr val="231F20"/>
                </a:solidFill>
                <a:latin typeface="Lucida Sans Unicode"/>
                <a:cs typeface="Lucida Sans Unicode"/>
              </a:rPr>
              <a:t>Pretrain</a:t>
            </a:r>
            <a:r>
              <a:rPr sz="1600" spc="-7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Lucida Sans Unicode"/>
                <a:cs typeface="Lucida Sans Unicode"/>
              </a:rPr>
              <a:t>Results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Lucida Sans Unicode"/>
                <a:cs typeface="Lucida Sans Unicode"/>
              </a:rPr>
              <a:t>from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5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160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600" spc="10" dirty="0">
                <a:solidFill>
                  <a:srgbClr val="231F20"/>
                </a:solidFill>
                <a:latin typeface="Lucida Sans Unicode"/>
                <a:cs typeface="Lucida Sans Unicode"/>
              </a:rPr>
              <a:t>SparK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238" y="15978229"/>
            <a:ext cx="239649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Figure2:</a:t>
            </a:r>
            <a:r>
              <a:rPr sz="950" spc="-50" dirty="0">
                <a:latin typeface="Tahoma"/>
                <a:cs typeface="Tahoma"/>
              </a:rPr>
              <a:t>Convolution</a:t>
            </a:r>
            <a:r>
              <a:rPr sz="950" spc="-13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versus</a:t>
            </a:r>
            <a:r>
              <a:rPr sz="950" spc="-13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Sparse</a:t>
            </a:r>
            <a:r>
              <a:rPr sz="950" spc="-12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Convolution[1]</a:t>
            </a:r>
            <a:endParaRPr sz="950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55654" y="10620792"/>
            <a:ext cx="2378075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Figure5:</a:t>
            </a:r>
            <a:r>
              <a:rPr sz="950" spc="-1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Spark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Encoder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60" dirty="0">
                <a:latin typeface="Tahoma"/>
                <a:cs typeface="Tahoma"/>
              </a:rPr>
              <a:t>&lt;decoder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Architecture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75" dirty="0">
                <a:latin typeface="Tahoma"/>
                <a:cs typeface="Tahoma"/>
              </a:rPr>
              <a:t>[1]</a:t>
            </a:r>
            <a:endParaRPr sz="950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76347" y="14964464"/>
            <a:ext cx="4646295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Figure6:</a:t>
            </a:r>
            <a:r>
              <a:rPr sz="950" spc="-140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30" dirty="0">
                <a:latin typeface="Tahoma"/>
                <a:cs typeface="Tahoma"/>
              </a:rPr>
              <a:t>RGB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camera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50" dirty="0">
                <a:latin typeface="Tahoma"/>
                <a:cs typeface="Tahoma"/>
              </a:rPr>
              <a:t>(left)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75" dirty="0">
                <a:latin typeface="Tahoma"/>
                <a:cs typeface="Tahoma"/>
              </a:rPr>
              <a:t>[2],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50" dirty="0">
                <a:latin typeface="Tahoma"/>
                <a:cs typeface="Tahoma"/>
              </a:rPr>
              <a:t>True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Label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(center)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75" dirty="0">
                <a:latin typeface="Tahoma"/>
                <a:cs typeface="Tahoma"/>
              </a:rPr>
              <a:t>[2]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and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a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set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of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Predictions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60" dirty="0">
                <a:latin typeface="Tahoma"/>
                <a:cs typeface="Tahoma"/>
              </a:rPr>
              <a:t>(right)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for</a:t>
            </a:r>
            <a:r>
              <a:rPr sz="950" spc="-135" dirty="0"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the</a:t>
            </a:r>
            <a:r>
              <a:rPr sz="950" spc="-140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image.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76347" y="17472680"/>
            <a:ext cx="216789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Figure7:</a:t>
            </a:r>
            <a:r>
              <a:rPr sz="950" spc="-1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Loss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curve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on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50" dirty="0">
                <a:latin typeface="Tahoma"/>
                <a:cs typeface="Tahoma"/>
              </a:rPr>
              <a:t>Taining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and</a:t>
            </a:r>
            <a:r>
              <a:rPr sz="950" spc="35" dirty="0">
                <a:latin typeface="Tahoma"/>
                <a:cs typeface="Tahoma"/>
              </a:rPr>
              <a:t> </a:t>
            </a:r>
            <a:r>
              <a:rPr sz="950" spc="-40" dirty="0">
                <a:latin typeface="Tahoma"/>
                <a:cs typeface="Tahoma"/>
              </a:rPr>
              <a:t>validation</a:t>
            </a:r>
            <a:endParaRPr sz="9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84193" y="17459249"/>
            <a:ext cx="239014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30" dirty="0">
                <a:solidFill>
                  <a:srgbClr val="5B6D89"/>
                </a:solidFill>
                <a:latin typeface="Tahoma"/>
                <a:cs typeface="Tahoma"/>
              </a:rPr>
              <a:t>F</a:t>
            </a:r>
            <a:r>
              <a:rPr sz="950" spc="-25" dirty="0">
                <a:solidFill>
                  <a:srgbClr val="5B6D89"/>
                </a:solidFill>
                <a:latin typeface="Tahoma"/>
                <a:cs typeface="Tahoma"/>
              </a:rPr>
              <a:t>i</a:t>
            </a:r>
            <a:r>
              <a:rPr sz="950" spc="-90" dirty="0">
                <a:solidFill>
                  <a:srgbClr val="5B6D89"/>
                </a:solidFill>
                <a:latin typeface="Tahoma"/>
                <a:cs typeface="Tahoma"/>
              </a:rPr>
              <a:t>g</a:t>
            </a:r>
            <a:r>
              <a:rPr sz="950" spc="-60" dirty="0">
                <a:solidFill>
                  <a:srgbClr val="5B6D89"/>
                </a:solidFill>
                <a:latin typeface="Tahoma"/>
                <a:cs typeface="Tahoma"/>
              </a:rPr>
              <a:t>u</a:t>
            </a:r>
            <a:r>
              <a:rPr sz="950" spc="-50" dirty="0">
                <a:solidFill>
                  <a:srgbClr val="5B6D89"/>
                </a:solidFill>
                <a:latin typeface="Tahoma"/>
                <a:cs typeface="Tahoma"/>
              </a:rPr>
              <a:t>r</a:t>
            </a:r>
            <a:r>
              <a:rPr sz="950" spc="-45" dirty="0">
                <a:solidFill>
                  <a:srgbClr val="5B6D89"/>
                </a:solidFill>
                <a:latin typeface="Tahoma"/>
                <a:cs typeface="Tahoma"/>
              </a:rPr>
              <a:t>e</a:t>
            </a:r>
            <a:r>
              <a:rPr sz="950" spc="-20" dirty="0">
                <a:solidFill>
                  <a:srgbClr val="5B6D89"/>
                </a:solidFill>
                <a:latin typeface="Tahoma"/>
                <a:cs typeface="Tahoma"/>
              </a:rPr>
              <a:t>8</a:t>
            </a:r>
            <a:r>
              <a:rPr sz="950" spc="-85" dirty="0">
                <a:solidFill>
                  <a:srgbClr val="5B6D89"/>
                </a:solidFill>
                <a:latin typeface="Tahoma"/>
                <a:cs typeface="Tahoma"/>
              </a:rPr>
              <a:t>:</a:t>
            </a:r>
            <a:r>
              <a:rPr sz="950" spc="-145" dirty="0">
                <a:solidFill>
                  <a:srgbClr val="5B6D89"/>
                </a:solidFill>
                <a:latin typeface="Tahoma"/>
                <a:cs typeface="Tahoma"/>
              </a:rPr>
              <a:t> </a:t>
            </a:r>
            <a:r>
              <a:rPr sz="950" spc="-35" dirty="0">
                <a:latin typeface="Tahoma"/>
                <a:cs typeface="Tahoma"/>
              </a:rPr>
              <a:t>A</a:t>
            </a:r>
            <a:r>
              <a:rPr sz="950" spc="-25" dirty="0">
                <a:latin typeface="Tahoma"/>
                <a:cs typeface="Tahoma"/>
              </a:rPr>
              <a:t>cc</a:t>
            </a:r>
            <a:r>
              <a:rPr sz="950" spc="-60" dirty="0">
                <a:latin typeface="Tahoma"/>
                <a:cs typeface="Tahoma"/>
              </a:rPr>
              <a:t>u</a:t>
            </a:r>
            <a:r>
              <a:rPr sz="950" spc="-50" dirty="0">
                <a:latin typeface="Tahoma"/>
                <a:cs typeface="Tahoma"/>
              </a:rPr>
              <a:t>r</a:t>
            </a:r>
            <a:r>
              <a:rPr sz="950" spc="-55" dirty="0">
                <a:latin typeface="Tahoma"/>
                <a:cs typeface="Tahoma"/>
              </a:rPr>
              <a:t>a</a:t>
            </a:r>
            <a:r>
              <a:rPr sz="950" spc="-25" dirty="0">
                <a:latin typeface="Tahoma"/>
                <a:cs typeface="Tahoma"/>
              </a:rPr>
              <a:t>c</a:t>
            </a:r>
            <a:r>
              <a:rPr sz="950" spc="-30" dirty="0">
                <a:latin typeface="Tahoma"/>
                <a:cs typeface="Tahoma"/>
              </a:rPr>
              <a:t>y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25" dirty="0">
                <a:latin typeface="Tahoma"/>
                <a:cs typeface="Tahoma"/>
              </a:rPr>
              <a:t>c</a:t>
            </a:r>
            <a:r>
              <a:rPr sz="950" spc="-60" dirty="0">
                <a:latin typeface="Tahoma"/>
                <a:cs typeface="Tahoma"/>
              </a:rPr>
              <a:t>u</a:t>
            </a:r>
            <a:r>
              <a:rPr sz="950" spc="-50" dirty="0">
                <a:latin typeface="Tahoma"/>
                <a:cs typeface="Tahoma"/>
              </a:rPr>
              <a:t>r</a:t>
            </a:r>
            <a:r>
              <a:rPr sz="950" spc="-70" dirty="0">
                <a:latin typeface="Tahoma"/>
                <a:cs typeface="Tahoma"/>
              </a:rPr>
              <a:t>v</a:t>
            </a:r>
            <a:r>
              <a:rPr sz="950" spc="-15" dirty="0">
                <a:latin typeface="Tahoma"/>
                <a:cs typeface="Tahoma"/>
              </a:rPr>
              <a:t>e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o</a:t>
            </a:r>
            <a:r>
              <a:rPr sz="950" spc="-30" dirty="0">
                <a:latin typeface="Tahoma"/>
                <a:cs typeface="Tahoma"/>
              </a:rPr>
              <a:t>n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80" dirty="0">
                <a:latin typeface="Tahoma"/>
                <a:cs typeface="Tahoma"/>
              </a:rPr>
              <a:t>T</a:t>
            </a:r>
            <a:r>
              <a:rPr sz="950" spc="-55" dirty="0">
                <a:latin typeface="Tahoma"/>
                <a:cs typeface="Tahoma"/>
              </a:rPr>
              <a:t>a</a:t>
            </a:r>
            <a:r>
              <a:rPr sz="950" spc="-25" dirty="0">
                <a:latin typeface="Tahoma"/>
                <a:cs typeface="Tahoma"/>
              </a:rPr>
              <a:t>i</a:t>
            </a:r>
            <a:r>
              <a:rPr sz="950" spc="-60" dirty="0">
                <a:latin typeface="Tahoma"/>
                <a:cs typeface="Tahoma"/>
              </a:rPr>
              <a:t>n</a:t>
            </a:r>
            <a:r>
              <a:rPr sz="950" spc="-25" dirty="0">
                <a:latin typeface="Tahoma"/>
                <a:cs typeface="Tahoma"/>
              </a:rPr>
              <a:t>i</a:t>
            </a:r>
            <a:r>
              <a:rPr sz="950" spc="-60" dirty="0">
                <a:latin typeface="Tahoma"/>
                <a:cs typeface="Tahoma"/>
              </a:rPr>
              <a:t>ng</a:t>
            </a:r>
            <a:r>
              <a:rPr sz="950" spc="-145" dirty="0">
                <a:latin typeface="Tahoma"/>
                <a:cs typeface="Tahoma"/>
              </a:rPr>
              <a:t> </a:t>
            </a:r>
            <a:r>
              <a:rPr sz="950" spc="-55" dirty="0">
                <a:latin typeface="Tahoma"/>
                <a:cs typeface="Tahoma"/>
              </a:rPr>
              <a:t>a</a:t>
            </a:r>
            <a:r>
              <a:rPr sz="950" spc="-60" dirty="0">
                <a:latin typeface="Tahoma"/>
                <a:cs typeface="Tahoma"/>
              </a:rPr>
              <a:t>n</a:t>
            </a:r>
            <a:r>
              <a:rPr sz="950" spc="-10" dirty="0">
                <a:latin typeface="Tahoma"/>
                <a:cs typeface="Tahoma"/>
              </a:rPr>
              <a:t>d</a:t>
            </a:r>
            <a:r>
              <a:rPr sz="950" spc="35" dirty="0">
                <a:latin typeface="Tahoma"/>
                <a:cs typeface="Tahoma"/>
              </a:rPr>
              <a:t> </a:t>
            </a:r>
            <a:r>
              <a:rPr sz="950" spc="-70" dirty="0">
                <a:latin typeface="Tahoma"/>
                <a:cs typeface="Tahoma"/>
              </a:rPr>
              <a:t>v</a:t>
            </a:r>
            <a:r>
              <a:rPr sz="950" spc="-55" dirty="0">
                <a:latin typeface="Tahoma"/>
                <a:cs typeface="Tahoma"/>
              </a:rPr>
              <a:t>a</a:t>
            </a:r>
            <a:r>
              <a:rPr sz="950" spc="-5" dirty="0">
                <a:latin typeface="Tahoma"/>
                <a:cs typeface="Tahoma"/>
              </a:rPr>
              <a:t>l</a:t>
            </a:r>
            <a:r>
              <a:rPr sz="950" spc="-25" dirty="0">
                <a:latin typeface="Tahoma"/>
                <a:cs typeface="Tahoma"/>
              </a:rPr>
              <a:t>i</a:t>
            </a:r>
            <a:r>
              <a:rPr sz="950" spc="-40" dirty="0">
                <a:latin typeface="Tahoma"/>
                <a:cs typeface="Tahoma"/>
              </a:rPr>
              <a:t>d</a:t>
            </a:r>
            <a:r>
              <a:rPr sz="950" spc="-55" dirty="0">
                <a:latin typeface="Tahoma"/>
                <a:cs typeface="Tahoma"/>
              </a:rPr>
              <a:t>a</a:t>
            </a:r>
            <a:r>
              <a:rPr sz="950" spc="-35" dirty="0">
                <a:latin typeface="Tahoma"/>
                <a:cs typeface="Tahoma"/>
              </a:rPr>
              <a:t>t</a:t>
            </a:r>
            <a:r>
              <a:rPr sz="950" spc="-25" dirty="0">
                <a:latin typeface="Tahoma"/>
                <a:cs typeface="Tahoma"/>
              </a:rPr>
              <a:t>i</a:t>
            </a:r>
            <a:r>
              <a:rPr sz="950" spc="-55" dirty="0">
                <a:latin typeface="Tahoma"/>
                <a:cs typeface="Tahoma"/>
              </a:rPr>
              <a:t>o</a:t>
            </a:r>
            <a:r>
              <a:rPr sz="950" spc="-30" dirty="0">
                <a:latin typeface="Tahoma"/>
                <a:cs typeface="Tahoma"/>
              </a:rPr>
              <a:t>n</a:t>
            </a:r>
            <a:endParaRPr sz="950">
              <a:latin typeface="Tahoma"/>
              <a:cs typeface="Tahoma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EB76F6-3BD7-FFAF-08F4-AA0A099A1B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662"/>
          <a:stretch/>
        </p:blipFill>
        <p:spPr>
          <a:xfrm>
            <a:off x="7570670" y="11245553"/>
            <a:ext cx="6262244" cy="37189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B30A0-190E-880C-8A04-DE6DE74223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602" t="30602" r="19978" b="18506"/>
          <a:stretch/>
        </p:blipFill>
        <p:spPr>
          <a:xfrm>
            <a:off x="296546" y="9535537"/>
            <a:ext cx="6653828" cy="28559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08888F-0843-C07C-E9E1-BFC7868051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60"/>
          <a:stretch/>
        </p:blipFill>
        <p:spPr>
          <a:xfrm>
            <a:off x="476560" y="13166111"/>
            <a:ext cx="6042731" cy="2823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FFBB1D1-E5D4-8473-D229-4BEC7C2280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46" y="16512664"/>
            <a:ext cx="6900632" cy="27381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4BB6E4-CD1F-51FE-E2C1-B6C24DBB0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6516" y="7721565"/>
            <a:ext cx="6653828" cy="28635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8E323B-E5B7-7E73-0DC7-6137A1EA05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86" y="4848465"/>
            <a:ext cx="6357900" cy="1624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612</Words>
  <Application>Microsoft Office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Lucida Sans Unicode</vt:lpstr>
      <vt:lpstr>Tahoma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001_poster_Depth_Estimation_using_Sparse_Encoder_Decoder.pdf</dc:title>
  <dc:creator>Salwa Batool</dc:creator>
  <cp:keywords>DAFjFzdnGBY,BADQFe0KY_M</cp:keywords>
  <cp:lastModifiedBy>saeed</cp:lastModifiedBy>
  <cp:revision>6</cp:revision>
  <dcterms:created xsi:type="dcterms:W3CDTF">2023-05-24T06:40:05Z</dcterms:created>
  <dcterms:modified xsi:type="dcterms:W3CDTF">2023-05-24T07:07:31Z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2023-05-24T00:00:00Z</vt:filetime>
  </property>
</Properties>
</file>